
<file path=[Content_Types].xml><?xml version="1.0" encoding="utf-8"?>
<Types xmlns="http://schemas.openxmlformats.org/package/2006/content-types">
  <Default Extension="emf" ContentType="image/x-emf"/>
  <Default Extension="gif&amp;ehk=WkZ8Fi2nrbB0PNIoF6nfRw&amp;r=0&amp;pid=OfficeInsert" ContentType="image/gif"/>
  <Default Extension="jpeg" ContentType="image/jpeg"/>
  <Default Extension="jpg" ContentType="image/jpeg"/>
  <Default Extension="png" ContentType="image/png"/>
  <Default Extension="png&amp;ehk=9Dal74WuoJMIu" ContentType="image/png"/>
  <Default Extension="png&amp;ehk=QYMcx8J9y5dmWD" ContentType="image/png"/>
  <Default Extension="PNG&amp;ehk=tDIhrwXsen1MRUmeSs3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9" r:id="rId4"/>
    <p:sldMasterId id="2147484502" r:id="rId5"/>
  </p:sldMasterIdLst>
  <p:notesMasterIdLst>
    <p:notesMasterId r:id="rId31"/>
  </p:notesMasterIdLst>
  <p:handoutMasterIdLst>
    <p:handoutMasterId r:id="rId32"/>
  </p:handoutMasterIdLst>
  <p:sldIdLst>
    <p:sldId id="1532" r:id="rId6"/>
    <p:sldId id="1513" r:id="rId7"/>
    <p:sldId id="4220" r:id="rId8"/>
    <p:sldId id="1609" r:id="rId9"/>
    <p:sldId id="4221" r:id="rId10"/>
    <p:sldId id="4223" r:id="rId11"/>
    <p:sldId id="1893" r:id="rId12"/>
    <p:sldId id="4225" r:id="rId13"/>
    <p:sldId id="1464" r:id="rId14"/>
    <p:sldId id="4226" r:id="rId15"/>
    <p:sldId id="4224" r:id="rId16"/>
    <p:sldId id="4230" r:id="rId17"/>
    <p:sldId id="1596" r:id="rId18"/>
    <p:sldId id="1597" r:id="rId19"/>
    <p:sldId id="1598" r:id="rId20"/>
    <p:sldId id="1599" r:id="rId21"/>
    <p:sldId id="1600" r:id="rId22"/>
    <p:sldId id="1601" r:id="rId23"/>
    <p:sldId id="4227" r:id="rId24"/>
    <p:sldId id="4231" r:id="rId25"/>
    <p:sldId id="4229" r:id="rId26"/>
    <p:sldId id="4232" r:id="rId27"/>
    <p:sldId id="4228" r:id="rId28"/>
    <p:sldId id="1882" r:id="rId29"/>
    <p:sldId id="1981" r:id="rId30"/>
  </p:sldIdLst>
  <p:sldSz cx="12192000" cy="6858000"/>
  <p:notesSz cx="6858000" cy="9144000"/>
  <p:defaultTextStyle>
    <a:defPPr>
      <a:defRPr lang="en-US"/>
    </a:defPPr>
    <a:lvl1pPr marL="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23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46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690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92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615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073DAE3-B461-442F-A3D3-6642BD875E45}">
          <p14:sldIdLst>
            <p14:sldId id="1532"/>
            <p14:sldId id="1513"/>
            <p14:sldId id="4220"/>
            <p14:sldId id="1609"/>
          </p14:sldIdLst>
        </p14:section>
        <p14:section name="Presentation" id="{BAD0CB20-0A4C-4DCF-BF79-9CCFDCA00A26}">
          <p14:sldIdLst>
            <p14:sldId id="4221"/>
            <p14:sldId id="4223"/>
            <p14:sldId id="1893"/>
            <p14:sldId id="4225"/>
            <p14:sldId id="1464"/>
            <p14:sldId id="4226"/>
            <p14:sldId id="4224"/>
            <p14:sldId id="4230"/>
            <p14:sldId id="1596"/>
            <p14:sldId id="1597"/>
            <p14:sldId id="1598"/>
            <p14:sldId id="1599"/>
            <p14:sldId id="1600"/>
            <p14:sldId id="1601"/>
            <p14:sldId id="4227"/>
            <p14:sldId id="4231"/>
            <p14:sldId id="4229"/>
            <p14:sldId id="4232"/>
            <p14:sldId id="4228"/>
          </p14:sldIdLst>
        </p14:section>
        <p14:section name="Wrap-up" id="{5C4A214F-E70A-411E-A7B8-50597C82DFA4}">
          <p14:sldIdLst>
            <p14:sldId id="1882"/>
            <p14:sldId id="1981"/>
          </p14:sldIdLst>
        </p14:section>
        <p14:section name="Merging slides - delete from final deck" id="{8F8911D8-985B-408D-97C7-058DC99F7B1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576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071B9"/>
    <a:srgbClr val="17468F"/>
    <a:srgbClr val="FFFFFF"/>
    <a:srgbClr val="005EA9"/>
    <a:srgbClr val="FFFFCC"/>
    <a:srgbClr val="0078D4"/>
    <a:srgbClr val="696969"/>
    <a:srgbClr val="0072C6"/>
    <a:srgbClr val="2F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09BA68-6534-4010-B710-A19BC605A944}" v="22" dt="2019-05-06T16:57:49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3066" autoAdjust="0"/>
  </p:normalViewPr>
  <p:slideViewPr>
    <p:cSldViewPr>
      <p:cViewPr varScale="1">
        <p:scale>
          <a:sx n="71" d="100"/>
          <a:sy n="71" d="100"/>
        </p:scale>
        <p:origin x="1248" y="60"/>
      </p:cViewPr>
      <p:guideLst>
        <p:guide orient="horz" pos="57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220" d="100"/>
          <a:sy n="220" d="100"/>
        </p:scale>
        <p:origin x="882" y="-78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e Turner" userId="fecaae60-59ba-4b5d-b479-be9daa1d6e6d" providerId="ADAL" clId="{9697C95D-CD0D-4CB3-B991-E83B37BC28CF}"/>
    <pc:docChg chg="undo custSel modSld">
      <pc:chgData name="Julie Turner" userId="fecaae60-59ba-4b5d-b479-be9daa1d6e6d" providerId="ADAL" clId="{9697C95D-CD0D-4CB3-B991-E83B37BC28CF}" dt="2019-05-06T16:57:49.522" v="231"/>
      <pc:docMkLst>
        <pc:docMk/>
      </pc:docMkLst>
      <pc:sldChg chg="modSp">
        <pc:chgData name="Julie Turner" userId="fecaae60-59ba-4b5d-b479-be9daa1d6e6d" providerId="ADAL" clId="{9697C95D-CD0D-4CB3-B991-E83B37BC28CF}" dt="2019-05-06T16:53:55.318" v="167" actId="33524"/>
        <pc:sldMkLst>
          <pc:docMk/>
          <pc:sldMk cId="1500991954" sldId="1513"/>
        </pc:sldMkLst>
        <pc:spChg chg="mod">
          <ac:chgData name="Julie Turner" userId="fecaae60-59ba-4b5d-b479-be9daa1d6e6d" providerId="ADAL" clId="{9697C95D-CD0D-4CB3-B991-E83B37BC28CF}" dt="2019-05-06T16:53:55.318" v="167" actId="33524"/>
          <ac:spMkLst>
            <pc:docMk/>
            <pc:sldMk cId="1500991954" sldId="1513"/>
            <ac:spMk id="3" creationId="{5819BD77-F99F-4A31-B9D6-83D531B51FE4}"/>
          </ac:spMkLst>
        </pc:spChg>
        <pc:spChg chg="mod">
          <ac:chgData name="Julie Turner" userId="fecaae60-59ba-4b5d-b479-be9daa1d6e6d" providerId="ADAL" clId="{9697C95D-CD0D-4CB3-B991-E83B37BC28CF}" dt="2019-05-06T16:53:48.499" v="166" actId="20577"/>
          <ac:spMkLst>
            <pc:docMk/>
            <pc:sldMk cId="1500991954" sldId="1513"/>
            <ac:spMk id="5" creationId="{D371F0AB-E67F-48A6-8F04-E194025A6B8A}"/>
          </ac:spMkLst>
        </pc:spChg>
      </pc:sldChg>
      <pc:sldChg chg="modSp">
        <pc:chgData name="Julie Turner" userId="fecaae60-59ba-4b5d-b479-be9daa1d6e6d" providerId="ADAL" clId="{9697C95D-CD0D-4CB3-B991-E83B37BC28CF}" dt="2019-05-06T16:57:49.522" v="231"/>
        <pc:sldMkLst>
          <pc:docMk/>
          <pc:sldMk cId="1938745408" sldId="4220"/>
        </pc:sldMkLst>
        <pc:spChg chg="mod">
          <ac:chgData name="Julie Turner" userId="fecaae60-59ba-4b5d-b479-be9daa1d6e6d" providerId="ADAL" clId="{9697C95D-CD0D-4CB3-B991-E83B37BC28CF}" dt="2019-05-06T16:57:49.522" v="231"/>
          <ac:spMkLst>
            <pc:docMk/>
            <pc:sldMk cId="1938745408" sldId="4220"/>
            <ac:spMk id="3" creationId="{90CF97E1-3FDE-4EC1-A279-1A794C8F5F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5/16/2019 8:45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60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3004" indent="-105840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105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97" indent="-146853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97" indent="-115102" algn="l" defTabSz="914460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615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38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611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842" algn="l" defTabSz="914460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#feat=async-functions" TargetMode="External"/><Relationship Id="rId7" Type="http://schemas.openxmlformats.org/officeDocument/2006/relationships/hyperlink" Target="http://plnkr.co/edit/R1T2ZzBJGFZVmwx8o581?p=preview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plnkr.co/edit/Pttw0b93z5Va59okJrGy?p=preview" TargetMode="External"/><Relationship Id="rId5" Type="http://schemas.openxmlformats.org/officeDocument/2006/relationships/hyperlink" Target="https://caniuse.com/#feat=es6-generators" TargetMode="External"/><Relationship Id="rId4" Type="http://schemas.openxmlformats.org/officeDocument/2006/relationships/hyperlink" Target="https://www.typescriptlang.org/docs/handbook/release-notes/typescript-1-7.html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1.escapistmagazine.com/articles/view/features/galleryoftheday/10614-Crazy-Bacon-Creations.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609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Invoke, don’t reference, random()</a:t>
            </a:r>
          </a:p>
          <a:p>
            <a:pPr marL="228600" indent="-228600">
              <a:buAutoNum type="arabicPeriod"/>
            </a:pPr>
            <a:r>
              <a:rPr lang="en-US" dirty="0"/>
              <a:t>Date() returns a string, you need new Date()</a:t>
            </a:r>
          </a:p>
          <a:p>
            <a:pPr marL="228600" indent="-228600">
              <a:buAutoNum type="arabicPeriod"/>
            </a:pPr>
            <a:r>
              <a:rPr lang="en-US" baseline="0" dirty="0"/>
              <a:t>Correct capitalization in </a:t>
            </a:r>
            <a:r>
              <a:rPr lang="en-US" baseline="0" dirty="0" err="1"/>
              <a:t>getElementById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/>
              <a:t>Pass reference to </a:t>
            </a:r>
            <a:r>
              <a:rPr lang="en-US" baseline="0" dirty="0" err="1"/>
              <a:t>loadMe</a:t>
            </a:r>
            <a:r>
              <a:rPr lang="en-US" baseline="0" dirty="0"/>
              <a:t>, don’t invoke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54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67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8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45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08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https://caniuse.com/#feat=async-functions</a:t>
            </a:r>
            <a:endParaRPr lang="en-US" dirty="0"/>
          </a:p>
          <a:p>
            <a:r>
              <a:rPr lang="en-US" dirty="0">
                <a:hlinkClick r:id="rId4"/>
              </a:rPr>
              <a:t>https://www.typescriptlang.org/docs/handbook/release-notes/typescript-1-7.html</a:t>
            </a:r>
            <a:endParaRPr lang="en-US" dirty="0"/>
          </a:p>
          <a:p>
            <a:r>
              <a:rPr lang="en-US" dirty="0">
                <a:hlinkClick r:id="rId5"/>
              </a:rPr>
              <a:t>https://caniuse.com/#feat=es6-generators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http://plnkr.co/edit/Pttw0b93z5Va59okJrGy?p=preview</a:t>
            </a:r>
            <a:endParaRPr lang="en-US" dirty="0"/>
          </a:p>
          <a:p>
            <a:r>
              <a:rPr lang="en-US">
                <a:hlinkClick r:id="rId7"/>
              </a:rPr>
              <a:t>http://plnkr.co/edit/R1T2ZzBJGFZVmwx8o581?p=preview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10:38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8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586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635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5/16/2019 8:44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94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Image: </a:t>
            </a:r>
            <a:r>
              <a:rPr lang="en-US" dirty="0">
                <a:hlinkClick r:id="rId3"/>
              </a:rPr>
              <a:t>https://v1.escapistmagazine.com/articles/view/features/galleryoftheday/10614-Crazy-Bacon-Creations.8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945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16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BG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5/16/2019 8:44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06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5/16/2019 8:44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4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2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7AB37-18B6-42C8-8CB1-5DE2B9A197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6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sharepoint.com/teams/ODSPPMG/_layouts/15/guestaccess.aspx?guestaccesstoken=mI8Fmt7AJ0iBgz%2bpWicwmXqzg5DMHaIQ1wC5pHtsuoU%3d&amp;folderid=2_0e48661ac84334fdfb58192a7a7e68215&amp;rev=1" TargetMode="External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094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9BDF874-6569-4510-99DB-E8A5D2267C08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E34D76B-8B3C-4AFD-AEB8-D62383F5E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B29B8AD1-B833-4100-8F61-0683815C20F3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49477-ACB6-401A-932E-309F7C2B02A6}"/>
              </a:ext>
            </a:extLst>
          </p:cNvPr>
          <p:cNvSpPr/>
          <p:nvPr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B048C3-E68D-46E8-B0AB-27E7DB80DE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56630"/>
            <a:ext cx="11582400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67858E-0CB4-48F3-9955-C56A7813A76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1779489"/>
            <a:ext cx="11582400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27AE16-70EA-45FD-B4DD-9DCE9DFEF975}"/>
              </a:ext>
            </a:extLst>
          </p:cNvPr>
          <p:cNvSpPr txBox="1"/>
          <p:nvPr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3F60E33-9A95-4F8C-BF6B-5BEB1A595467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DB2648A-F1FD-4E32-BE41-B018F29C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C5B5E50-754E-4F7E-8C52-83F907C307F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A10F1E0A-0C9F-47A7-A39D-DFC8E5B18FB3}"/>
              </a:ext>
            </a:extLst>
          </p:cNvPr>
          <p:cNvSpPr/>
          <p:nvPr userDrawn="1"/>
        </p:nvSpPr>
        <p:spPr bwMode="auto">
          <a:xfrm>
            <a:off x="0" y="2"/>
            <a:ext cx="12192000" cy="3739566"/>
          </a:xfrm>
          <a:prstGeom prst="rect">
            <a:avLst/>
          </a:prstGeom>
          <a:gradFill>
            <a:gsLst>
              <a:gs pos="0">
                <a:schemeClr val="bg2">
                  <a:alpha val="92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1BEFBB-6763-4393-A525-64A429DFCBC6}"/>
              </a:ext>
            </a:extLst>
          </p:cNvPr>
          <p:cNvSpPr txBox="1"/>
          <p:nvPr userDrawn="1"/>
        </p:nvSpPr>
        <p:spPr>
          <a:xfrm>
            <a:off x="2527106" y="2980724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408985922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full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BB50E8B-9DF0-4F91-A8DA-9B4F10FB7AE1}"/>
              </a:ext>
            </a:extLst>
          </p:cNvPr>
          <p:cNvSpPr/>
          <p:nvPr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9DB8C-F25E-4C99-86FC-E6DFE39A0847}"/>
              </a:ext>
            </a:extLst>
          </p:cNvPr>
          <p:cNvGrpSpPr>
            <a:grpSpLocks noChangeAspect="1"/>
          </p:cNvGrpSpPr>
          <p:nvPr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359792-89ED-410B-9202-934A75B9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5E9EA257-C2CE-4002-914B-9F3A2B87EA68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5EA8A69A-4FF6-4FF8-B9B9-98F19EB1B5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304800" y="4800599"/>
            <a:ext cx="11576763" cy="747769"/>
          </a:xfrm>
          <a:noFill/>
        </p:spPr>
        <p:txBody>
          <a:bodyPr lIns="0" tIns="0" rIns="0" bIns="0" anchor="t" anchorCtr="0"/>
          <a:lstStyle>
            <a:lvl1pPr marL="0" algn="l" defTabSz="896306" rtl="0" eaLnBrk="1" latinLnBrk="0" hangingPunct="1">
              <a:defRPr lang="en-US" sz="5399" b="0" kern="1200" spc="-147" dirty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55A5E1E-F7BB-4345-A93D-BCC08C652C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04800" y="5859113"/>
            <a:ext cx="11576763" cy="443198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3200" kern="1200" spc="-147" baseline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DE34BD-F6AD-4351-925C-4C27A58D78C6}"/>
              </a:ext>
            </a:extLst>
          </p:cNvPr>
          <p:cNvSpPr txBox="1"/>
          <p:nvPr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846F89-D3A3-4B94-9103-B38881DA865E}"/>
              </a:ext>
            </a:extLst>
          </p:cNvPr>
          <p:cNvSpPr/>
          <p:nvPr userDrawn="1"/>
        </p:nvSpPr>
        <p:spPr>
          <a:xfrm>
            <a:off x="2" y="2908866"/>
            <a:ext cx="12191791" cy="3949136"/>
          </a:xfrm>
          <a:prstGeom prst="rect">
            <a:avLst/>
          </a:prstGeom>
          <a:gradFill>
            <a:gsLst>
              <a:gs pos="0">
                <a:srgbClr val="010A07">
                  <a:alpha val="0"/>
                </a:srgbClr>
              </a:gs>
              <a:gs pos="100000">
                <a:srgbClr val="010A07">
                  <a:alpha val="9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5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D3CCD-65A9-411D-B72C-1FB8BE21255D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10428721" y="6263662"/>
            <a:ext cx="1419662" cy="304828"/>
            <a:chOff x="457200" y="1643393"/>
            <a:chExt cx="4492753" cy="96454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BCBE2-7EBB-49C9-A913-8422384B5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5897B50-88BF-45E3-B88A-F16636D006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5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434938F-D5FA-4867-8FE5-866FBCBA9830}"/>
              </a:ext>
            </a:extLst>
          </p:cNvPr>
          <p:cNvSpPr txBox="1"/>
          <p:nvPr userDrawn="1"/>
        </p:nvSpPr>
        <p:spPr>
          <a:xfrm>
            <a:off x="2527106" y="178398"/>
            <a:ext cx="6112699" cy="22313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indent="0">
              <a:lnSpc>
                <a:spcPct val="90000"/>
              </a:lnSpc>
              <a:spcAft>
                <a:spcPts val="600"/>
              </a:spcAft>
              <a:buFont typeface="+mj-lt"/>
              <a:buNone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a photo to the slide master layout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Switch to Slide Master view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Add brand approved photo from Brand Central or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from </a:t>
            </a: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ODSP PMG Stock Art folder</a:t>
            </a:r>
            <a:endParaRPr lang="en-US" sz="16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Send to back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Delete this helper text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Alter gradient behind title to ensure readability over photo</a:t>
            </a:r>
          </a:p>
        </p:txBody>
      </p:sp>
    </p:spTree>
    <p:extLst>
      <p:ext uri="{BB962C8B-B14F-4D97-AF65-F5344CB8AC3E}">
        <p14:creationId xmlns:p14="http://schemas.microsoft.com/office/powerpoint/2010/main" val="234906775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A7AA9-6C9B-48B1-AFDC-8EE4BCF2C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0C6134-102A-4FE7-B8DC-46590C4CC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6179657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670572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C5B6DF4-B27B-46B5-BDF9-AEAB178F2C76}"/>
              </a:ext>
            </a:extLst>
          </p:cNvPr>
          <p:cNvSpPr/>
          <p:nvPr userDrawn="1"/>
        </p:nvSpPr>
        <p:spPr bwMode="auto">
          <a:xfrm>
            <a:off x="7440639" y="1"/>
            <a:ext cx="4751363" cy="6858000"/>
          </a:xfrm>
          <a:prstGeom prst="rect">
            <a:avLst/>
          </a:prstGeom>
          <a:solidFill>
            <a:srgbClr val="F1EFE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48021" tIns="268813" rIns="448021" bIns="1433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049">
              <a:lnSpc>
                <a:spcPct val="150000"/>
              </a:lnSpc>
              <a:defRPr/>
            </a:pPr>
            <a:endParaRPr lang="en-US" sz="1567" kern="0" cap="all" dirty="0">
              <a:solidFill>
                <a:schemeClr val="tx1">
                  <a:lumMod val="50000"/>
                  <a:lumOff val="50000"/>
                </a:scheme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855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F173020-EA2B-4C21-A3AA-2068793A8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1400383"/>
          </a:xfrm>
        </p:spPr>
        <p:txBody>
          <a:bodyPr wrap="square">
            <a:spAutoFit/>
          </a:bodyPr>
          <a:lstStyle>
            <a:lvl3pPr marL="0" indent="0">
              <a:defRPr sz="1800"/>
            </a:lvl3pPr>
            <a:lvl4pPr marL="0" indent="0">
              <a:defRPr sz="1400"/>
            </a:lvl4pPr>
            <a:lvl5pPr marL="0" indent="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BD4E3F73-D24B-4088-BC82-794B2F2C1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663B67E-1979-4271-9976-77271F60BBB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ltGray">
          <a:xfrm>
            <a:off x="7440639" y="1863"/>
            <a:ext cx="4751363" cy="6856138"/>
          </a:xfrm>
          <a:solidFill>
            <a:schemeClr val="accent1"/>
          </a:solid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669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77147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243804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FD342F-2609-4485-BE6C-AB3D7CBE1239}"/>
              </a:ext>
            </a:extLst>
          </p:cNvPr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97323"/>
            <a:ext cx="11277600" cy="1649682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20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00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066800" y="1385714"/>
            <a:ext cx="10058400" cy="3323474"/>
          </a:xfrm>
        </p:spPr>
        <p:txBody>
          <a:bodyPr wrap="square" anchor="b" anchorCtr="0">
            <a:spAutoFit/>
          </a:bodyPr>
          <a:lstStyle>
            <a:lvl1pPr marL="282502" indent="-282502">
              <a:tabLst>
                <a:tab pos="282502" algn="l"/>
              </a:tabLst>
              <a:defRPr sz="5999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“Add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46651" y="4805346"/>
            <a:ext cx="5378549" cy="885884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98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2CF74BEB-D177-45B2-98B9-E2424E8025FB}"/>
              </a:ext>
            </a:extLst>
          </p:cNvPr>
          <p:cNvSpPr txBox="1"/>
          <p:nvPr userDrawn="1"/>
        </p:nvSpPr>
        <p:spPr bwMode="white">
          <a:xfrm>
            <a:off x="4335103" y="6565485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8" b="0" i="0" u="none" strike="noStrike" kern="1200" cap="none" spc="15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1821011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22035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361635542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4 Column Photos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B6EB7423-EF30-4471-B988-FE53D067CC8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9220200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14A072DE-AD55-472B-B578-9F23C37AA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20200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1" name="Picture Placeholder 10">
            <a:extLst>
              <a:ext uri="{FF2B5EF4-FFF2-40B4-BE49-F238E27FC236}">
                <a16:creationId xmlns:a16="http://schemas.microsoft.com/office/drawing/2014/main" id="{8554BB6D-4DA6-4AA1-B51E-72B402E4F8B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52801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59ACA71F-FCAE-4333-B6E2-FE765F3507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1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95F65FB-B623-41E0-95BE-EC9E0F8F595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324599" y="1714500"/>
            <a:ext cx="25146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A232FE3-5A6D-45EC-92C4-DF161C3991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4599" y="4419601"/>
            <a:ext cx="2514600" cy="16414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7986383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54840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873939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419602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82004" y="1599723"/>
            <a:ext cx="3352796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Content Placeholder 15"/>
          <p:cNvSpPr>
            <a:spLocks noGrp="1"/>
          </p:cNvSpPr>
          <p:nvPr userDrawn="1">
            <p:ph sz="quarter" idx="18" hasCustomPrompt="1"/>
          </p:nvPr>
        </p:nvSpPr>
        <p:spPr>
          <a:xfrm>
            <a:off x="4838701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8" name="Content Placeholder 15"/>
          <p:cNvSpPr>
            <a:spLocks noGrp="1"/>
          </p:cNvSpPr>
          <p:nvPr userDrawn="1">
            <p:ph sz="quarter" idx="19" hasCustomPrompt="1"/>
          </p:nvPr>
        </p:nvSpPr>
        <p:spPr>
          <a:xfrm>
            <a:off x="8803463" y="2056923"/>
            <a:ext cx="2514598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052D15-67DF-4845-863F-FEC853640A9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A5ECD4C7-D870-4003-9FA8-85EBBED8794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196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A9BECBA-B2CC-4EE6-B54E-9ADB03EB2595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382002" y="5029200"/>
            <a:ext cx="3352796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6A29D-EC2B-4B0C-9CCE-388FA3009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48276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three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25202798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94C393-E06E-3A4C-A658-2526A14DA5A1}"/>
              </a:ext>
            </a:extLst>
          </p:cNvPr>
          <p:cNvSpPr/>
          <p:nvPr userDrawn="1"/>
        </p:nvSpPr>
        <p:spPr bwMode="auto">
          <a:xfrm>
            <a:off x="9235441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11C51E-94BA-C44D-ABF4-E87C4124DAF0}"/>
              </a:ext>
            </a:extLst>
          </p:cNvPr>
          <p:cNvSpPr/>
          <p:nvPr userDrawn="1"/>
        </p:nvSpPr>
        <p:spPr bwMode="auto">
          <a:xfrm>
            <a:off x="621484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DDB665-2DD7-AE40-9862-C6E8E22E9215}"/>
              </a:ext>
            </a:extLst>
          </p:cNvPr>
          <p:cNvSpPr/>
          <p:nvPr userDrawn="1"/>
        </p:nvSpPr>
        <p:spPr bwMode="auto">
          <a:xfrm>
            <a:off x="3320633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D677DE-AA2C-984C-BAE1-54D5F0B518CE}"/>
              </a:ext>
            </a:extLst>
          </p:cNvPr>
          <p:cNvSpPr/>
          <p:nvPr userDrawn="1"/>
        </p:nvSpPr>
        <p:spPr bwMode="auto">
          <a:xfrm>
            <a:off x="304800" y="1600200"/>
            <a:ext cx="2651760" cy="3200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Content Placeholder 15">
            <a:extLst>
              <a:ext uri="{FF2B5EF4-FFF2-40B4-BE49-F238E27FC236}">
                <a16:creationId xmlns:a16="http://schemas.microsoft.com/office/drawing/2014/main" id="{F580A529-D3A8-5643-80BA-3E2BE1AA8D57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6200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15">
            <a:extLst>
              <a:ext uri="{FF2B5EF4-FFF2-40B4-BE49-F238E27FC236}">
                <a16:creationId xmlns:a16="http://schemas.microsoft.com/office/drawing/2014/main" id="{1F6D7A4B-5FFE-2741-8477-E0CAA019B07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777833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7CF99F6-2487-AC48-8A09-B34B72BD5F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7B5F75-90C0-F44E-9322-8FF1108BD3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20633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E444E9C-8096-FE42-BE2A-094180C61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14840" y="4934097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13" name="Content Placeholder 15">
            <a:extLst>
              <a:ext uri="{FF2B5EF4-FFF2-40B4-BE49-F238E27FC236}">
                <a16:creationId xmlns:a16="http://schemas.microsoft.com/office/drawing/2014/main" id="{30602BFF-4B8C-D046-AD65-47970BC89DF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66606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Content Placeholder 15">
            <a:extLst>
              <a:ext uri="{FF2B5EF4-FFF2-40B4-BE49-F238E27FC236}">
                <a16:creationId xmlns:a16="http://schemas.microsoft.com/office/drawing/2014/main" id="{88A8CB35-A244-544E-8BAE-53CB85074FB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9692640" y="2057400"/>
            <a:ext cx="1737360" cy="228600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D8D35D15-66F4-4840-BA72-4B7AB5A24E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235440" y="4927922"/>
            <a:ext cx="2651760" cy="13952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UI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quam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68C774-D679-43DE-BBE7-8770022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643" y="448276"/>
            <a:ext cx="11354714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Graphic layout: four columns graphic and text</a:t>
            </a:r>
          </a:p>
        </p:txBody>
      </p:sp>
    </p:spTree>
    <p:extLst>
      <p:ext uri="{BB962C8B-B14F-4D97-AF65-F5344CB8AC3E}">
        <p14:creationId xmlns:p14="http://schemas.microsoft.com/office/powerpoint/2010/main" val="391286768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27401294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0425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peaker not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8643" y="1189177"/>
            <a:ext cx="11354714" cy="2092881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290512" indent="0">
              <a:buClr>
                <a:schemeClr val="tx1"/>
              </a:buClr>
              <a:buSzPct val="90000"/>
              <a:buFont typeface="Arial" pitchFamily="34" charset="0"/>
              <a:buNone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571500" indent="0">
              <a:buClr>
                <a:schemeClr val="tx1"/>
              </a:buClr>
              <a:buSzPct val="90000"/>
              <a:buFont typeface="Arial" pitchFamily="34" charset="0"/>
              <a:buNone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62013" indent="0">
              <a:buClr>
                <a:schemeClr val="tx1"/>
              </a:buClr>
              <a:buSzPct val="90000"/>
              <a:buFont typeface="Arial" pitchFamily="34" charset="0"/>
              <a:buNone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90613" indent="0">
              <a:buClr>
                <a:schemeClr val="tx1"/>
              </a:buClr>
              <a:buSzPct val="90000"/>
              <a:buFont typeface="Arial" pitchFamily="34" charset="0"/>
              <a:buNone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DA Slide - Do Not Alter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1A9524-7E03-49F3-B3F0-0B5EFC23BD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296" y="2438284"/>
            <a:ext cx="2940541" cy="29405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2D61AB-7FDB-4188-878F-A38A5C088A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032" y="2438284"/>
            <a:ext cx="2940541" cy="294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22C919-265D-4079-8E2A-EFE703B153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65" y="2438284"/>
            <a:ext cx="2940541" cy="2940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307826-6852-4BE3-990E-01041A8BE8A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29" y="2438284"/>
            <a:ext cx="2940541" cy="294054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42E73A8-E37F-4465-B77A-63683283F6F1}"/>
              </a:ext>
            </a:extLst>
          </p:cNvPr>
          <p:cNvSpPr txBox="1">
            <a:spLocks/>
          </p:cNvSpPr>
          <p:nvPr userDrawn="1"/>
        </p:nvSpPr>
        <p:spPr>
          <a:xfrm>
            <a:off x="27140" y="241958"/>
            <a:ext cx="11864622" cy="1799496"/>
          </a:xfrm>
          <a:prstGeom prst="rect">
            <a:avLst/>
          </a:prstGeom>
        </p:spPr>
        <p:txBody>
          <a:bodyPr lIns="248694" tIns="62174" rIns="248694" bIns="248694"/>
          <a:lstStyle>
            <a:lvl1pPr marL="0" indent="0">
              <a:spcBef>
                <a:spcPts val="1000"/>
              </a:spcBef>
              <a:buNone/>
              <a:defRPr sz="1800" baseline="0">
                <a:solidFill>
                  <a:srgbClr val="FFFFFF"/>
                </a:solidFill>
                <a:latin typeface="Segoe UI"/>
                <a:cs typeface="Segoe UI"/>
              </a:defRPr>
            </a:lvl1pPr>
            <a:lvl2pPr>
              <a:spcBef>
                <a:spcPts val="1000"/>
              </a:spcBef>
              <a:defRPr sz="1600">
                <a:solidFill>
                  <a:srgbClr val="FFFFFF"/>
                </a:solidFill>
                <a:latin typeface="Segoe UI"/>
                <a:cs typeface="Segoe UI"/>
              </a:defRPr>
            </a:lvl2pPr>
            <a:lvl3pPr>
              <a:spcBef>
                <a:spcPts val="1000"/>
              </a:spcBef>
              <a:defRPr sz="1400">
                <a:solidFill>
                  <a:srgbClr val="FFFFFF"/>
                </a:solidFill>
                <a:latin typeface="Segoe UI"/>
                <a:cs typeface="Segoe UI"/>
              </a:defRPr>
            </a:lvl3pPr>
            <a:lvl4pPr>
              <a:spcBef>
                <a:spcPts val="1000"/>
              </a:spcBef>
              <a:defRPr sz="1200">
                <a:solidFill>
                  <a:srgbClr val="FFFFFF"/>
                </a:solidFill>
                <a:latin typeface="Segoe UI"/>
                <a:cs typeface="Segoe UI"/>
              </a:defRPr>
            </a:lvl4pPr>
            <a:lvl5pPr>
              <a:spcBef>
                <a:spcPts val="1000"/>
              </a:spcBef>
              <a:defRPr sz="1000">
                <a:solidFill>
                  <a:srgbClr val="FFFFFF"/>
                </a:solidFill>
                <a:latin typeface="Segoe UI"/>
                <a:cs typeface="Segoe UI"/>
              </a:defRPr>
            </a:lvl5pPr>
          </a:lstStyle>
          <a:p>
            <a:pPr lvl="0">
              <a:defRPr/>
            </a:pPr>
            <a:r>
              <a:rPr lang="en-US" sz="5984" i="0" dirty="0">
                <a:solidFill>
                  <a:schemeClr val="bg1"/>
                </a:solidFill>
                <a:latin typeface="Segoe UI Light"/>
                <a:cs typeface="Segoe UI Light"/>
              </a:rPr>
              <a:t>Microsoft Confidential</a:t>
            </a:r>
          </a:p>
          <a:p>
            <a:pPr lvl="0">
              <a:spcBef>
                <a:spcPts val="0"/>
              </a:spcBef>
              <a:defRPr/>
            </a:pPr>
            <a:r>
              <a:rPr lang="en-US" sz="4080" i="1" dirty="0">
                <a:solidFill>
                  <a:schemeClr val="bg1"/>
                </a:solidFill>
                <a:latin typeface="Segoe UI Light"/>
                <a:cs typeface="Segoe UI Light"/>
              </a:rPr>
              <a:t>All content is NDA unless otherwise stated.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C95BDF-3890-4710-B440-1A01899FF4BB}"/>
              </a:ext>
            </a:extLst>
          </p:cNvPr>
          <p:cNvSpPr txBox="1"/>
          <p:nvPr userDrawn="1"/>
        </p:nvSpPr>
        <p:spPr>
          <a:xfrm>
            <a:off x="297678" y="6379834"/>
            <a:ext cx="1395659" cy="16741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88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3339939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A3AC48-1A8B-4697-8FF1-944623C03E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3213" y="2014129"/>
            <a:ext cx="8945573" cy="282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382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200"/>
            <a:ext cx="11277601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149DE9-6C27-440A-98B7-DAF581996D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1" cy="1511183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952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1511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2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883379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21966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EF4D5F4-A78C-468C-BAF3-11E88FA42E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auto">
          <a:xfrm>
            <a:off x="457199" y="2632705"/>
            <a:ext cx="11277601" cy="1024896"/>
          </a:xfrm>
          <a:noFill/>
        </p:spPr>
        <p:txBody>
          <a:bodyPr lIns="0" tIns="0" rIns="0" bIns="274320" anchor="b" anchorCtr="0"/>
          <a:lstStyle>
            <a:lvl1pPr marL="0" algn="l" defTabSz="896306" rtl="0" eaLnBrk="1" latinLnBrk="0" hangingPunct="1">
              <a:defRPr lang="en-US" sz="5400" b="0" kern="1200" spc="-147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DBD3C71-A968-45DB-B0C5-A92069E5858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457200" y="3657600"/>
            <a:ext cx="11277600" cy="672414"/>
          </a:xfrm>
          <a:ln>
            <a:noFill/>
          </a:ln>
        </p:spPr>
        <p:txBody>
          <a:bodyPr tIns="0" bIns="0">
            <a:noAutofit/>
          </a:bodyPr>
          <a:lstStyle>
            <a:lvl1pPr marL="0" indent="0" algn="l" defTabSz="896306" rtl="0" eaLnBrk="1" latinLnBrk="0" hangingPunct="1">
              <a:spcBef>
                <a:spcPts val="0"/>
              </a:spcBef>
              <a:buNone/>
              <a:defRPr lang="en-US" sz="2800" kern="1200" spc="-147" baseline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Bodoni Std Bold Italic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99B70-90D2-492D-A024-8164441AC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0" y="197443"/>
            <a:ext cx="1933263" cy="866482"/>
          </a:xfrm>
          <a:prstGeom prst="rect">
            <a:avLst/>
          </a:prstGeom>
        </p:spPr>
      </p:pic>
      <p:pic>
        <p:nvPicPr>
          <p:cNvPr id="2050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17AF4513-FA53-4F64-96C0-12E0C35700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50" y="7086600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210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071F-23FF-4715-A812-0FB6CBACB5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598E1B-ECAD-4FFD-8C58-D6AB9AB16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37410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5"/>
            <a:ext cx="10058400" cy="4431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1511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0146E-E3D6-416F-8201-B5302396FD88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DF84-C7C4-4E19-A2D1-179CF682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070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6285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eature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C1ABD-1107-46CF-9B1D-DC4C50BF44E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3688" y="986034"/>
            <a:ext cx="7013912" cy="313932"/>
          </a:xfrm>
          <a:solidFill>
            <a:schemeClr val="accent1"/>
          </a:solidFill>
        </p:spPr>
        <p:txBody>
          <a:bodyPr wrap="square" lIns="45720" tIns="45720" rIns="45720" bIns="45720">
            <a:spAutoFit/>
          </a:bodyPr>
          <a:lstStyle>
            <a:lvl1pPr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D86C91-AFF4-4398-A6D8-1389738C4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0104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1D9E913C-60D7-4E5F-8DDE-45E9C3DC65C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600200"/>
            <a:ext cx="7010400" cy="620170"/>
          </a:xfrm>
        </p:spPr>
        <p:txBody>
          <a:bodyPr wrap="square">
            <a:spAutoFit/>
          </a:bodyPr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4788505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0D99-4A9F-47B0-85C2-F560EC0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96460-A907-4A2F-A565-A0ECA88056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>
              <a:spcBef>
                <a:spcPts val="1200"/>
              </a:spcBef>
              <a:spcAft>
                <a:spcPts val="600"/>
              </a:spcAft>
              <a:defRPr sz="2000">
                <a:latin typeface="+mj-lt"/>
              </a:defRPr>
            </a:lvl1pPr>
            <a:lvl2pPr>
              <a:spcBef>
                <a:spcPts val="0"/>
              </a:spcBef>
              <a:defRPr sz="1800"/>
            </a:lvl2pPr>
            <a:lvl3pPr marL="0" indent="0">
              <a:spcBef>
                <a:spcPts val="0"/>
              </a:spcBef>
              <a:spcAft>
                <a:spcPts val="600"/>
              </a:spcAft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Optional category [Level 1]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0DE2C07-1F89-4D35-9AB9-88BD6DD33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434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B053A1-2A91-40C5-BD82-0F365310F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9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Available soon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A3B0237-AB47-4824-A603-A9225401C6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33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Later this year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000F6D-6C3C-414D-ADF4-BDC1A6BCD3E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9600" y="1676400"/>
            <a:ext cx="3505200" cy="4876800"/>
          </a:xfrm>
          <a:solidFill>
            <a:srgbClr val="0078D4">
              <a:alpha val="20000"/>
            </a:srgbClr>
          </a:solidFill>
        </p:spPr>
        <p:txBody>
          <a:bodyPr lIns="182880" tIns="91440" rIns="182880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 lang="en-US" sz="2000" kern="1200" spc="0" baseline="0" dirty="0" smtClean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spcBef>
                <a:spcPts val="0"/>
              </a:spcBef>
              <a:defRPr lang="en-US" sz="18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indent="0">
              <a:spcBef>
                <a:spcPts val="0"/>
              </a:spcBef>
              <a:spcAft>
                <a:spcPts val="600"/>
              </a:spcAft>
              <a:defRPr lang="en-US" sz="1200" kern="1200" spc="0" baseline="0" dirty="0" smtClean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/>
              <a:t>Optional category [Level 1]</a:t>
            </a:r>
          </a:p>
          <a:p>
            <a:pPr marL="0" marR="0" lvl="1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Announcement [Level 2]</a:t>
            </a:r>
          </a:p>
          <a:p>
            <a:pPr marL="0" marR="0" lvl="2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Optional description or information [Level 3]</a:t>
            </a:r>
          </a:p>
          <a:p>
            <a:pPr lvl="1"/>
            <a:r>
              <a:rPr lang="en-US" dirty="0"/>
              <a:t>Announcement [Level 2]</a:t>
            </a:r>
          </a:p>
          <a:p>
            <a:pPr lvl="2"/>
            <a:r>
              <a:rPr lang="en-US" dirty="0"/>
              <a:t>Optional description or information [Level 3]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8F7F621-4F17-4FC8-ABCE-6E43A36AC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9598" y="1143000"/>
            <a:ext cx="3505201" cy="533400"/>
          </a:xfrm>
          <a:solidFill>
            <a:srgbClr val="0078D4"/>
          </a:solidFill>
        </p:spPr>
        <p:txBody>
          <a:bodyPr lIns="182880" tIns="0" rIns="182880" anchor="ctr" anchorCtr="0">
            <a:noAutofit/>
          </a:bodyPr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Top of mind</a:t>
            </a:r>
          </a:p>
        </p:txBody>
      </p:sp>
    </p:spTree>
    <p:extLst>
      <p:ext uri="{BB962C8B-B14F-4D97-AF65-F5344CB8AC3E}">
        <p14:creationId xmlns:p14="http://schemas.microsoft.com/office/powerpoint/2010/main" val="8761704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4572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1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8382000" y="1905000"/>
            <a:ext cx="3352800" cy="2514600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 dirty="0"/>
              <a:t>Drop photo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19598" y="4657681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0" y="4648200"/>
            <a:ext cx="3352800" cy="161069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Title Segoe UI </a:t>
            </a:r>
            <a:r>
              <a:rPr lang="en-US" dirty="0" err="1"/>
              <a:t>Semibold</a:t>
            </a:r>
            <a:r>
              <a:rPr lang="en-US" dirty="0"/>
              <a:t> 18</a:t>
            </a:r>
          </a:p>
          <a:p>
            <a:pPr lvl="1"/>
            <a:r>
              <a:rPr lang="en-US" dirty="0"/>
              <a:t>Body copy Segoe Regular 16.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8E30D2-6210-416E-B38B-83B10D9E56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600" cy="4431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3 Column Photos</a:t>
            </a:r>
          </a:p>
        </p:txBody>
      </p:sp>
    </p:spTree>
    <p:extLst>
      <p:ext uri="{BB962C8B-B14F-4D97-AF65-F5344CB8AC3E}">
        <p14:creationId xmlns:p14="http://schemas.microsoft.com/office/powerpoint/2010/main" val="16478177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07E480-E6C0-4A8E-B159-7169BC77722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7200" y="1143000"/>
            <a:ext cx="11277602" cy="54102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59708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3">
            <a:extLst>
              <a:ext uri="{FF2B5EF4-FFF2-40B4-BE49-F238E27FC236}">
                <a16:creationId xmlns:a16="http://schemas.microsoft.com/office/drawing/2014/main" id="{3BDDD9AA-B6B0-4803-872D-B1B80D26344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41" y="6099190"/>
            <a:ext cx="4482124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26BE74-29FC-4E62-B174-F72E3EA72C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33" y="184409"/>
            <a:ext cx="1933263" cy="866482"/>
          </a:xfrm>
          <a:prstGeom prst="rect">
            <a:avLst/>
          </a:prstGeom>
        </p:spPr>
      </p:pic>
      <p:pic>
        <p:nvPicPr>
          <p:cNvPr id="5" name="Picture 2" descr="https://encrypted-tbn0.gstatic.com/images?q=tbn:ANd9GcTjxqZ5MMFMgd37YpqpGcb3mR7AcTHbZOB9z1WoHvB3xs5d0UoTYg">
            <a:extLst>
              <a:ext uri="{FF2B5EF4-FFF2-40B4-BE49-F238E27FC236}">
                <a16:creationId xmlns:a16="http://schemas.microsoft.com/office/drawing/2014/main" id="{AA69B594-1DCC-45F9-AF36-F08A2D3A5B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350" y="5829107"/>
            <a:ext cx="2228850" cy="72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3341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5901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71893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10219293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4431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C414026-6635-4AEF-B460-FD137DD42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1511183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055E736-A583-4CCC-A48A-4308D79CB3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1142999"/>
            <a:ext cx="5486400" cy="1511183"/>
          </a:xfrm>
        </p:spPr>
        <p:txBody>
          <a:bodyPr wrap="square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70390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05473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339472"/>
            <a:ext cx="11277599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399405249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2339472"/>
            <a:ext cx="11277600" cy="1089529"/>
          </a:xfrm>
          <a:noFill/>
        </p:spPr>
        <p:txBody>
          <a:bodyPr wrap="square" tIns="0" bIns="91440" anchor="b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DCE8642-D1ED-4E7B-AF0B-2844109E7E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429000"/>
            <a:ext cx="11277600" cy="675570"/>
          </a:xfrm>
        </p:spPr>
        <p:txBody>
          <a:bodyPr wrap="square" tIns="0" bIns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  <a:p>
            <a:pPr lvl="1"/>
            <a:r>
              <a:rPr lang="en-US" dirty="0"/>
              <a:t>Additional detail</a:t>
            </a:r>
          </a:p>
        </p:txBody>
      </p:sp>
    </p:spTree>
    <p:extLst>
      <p:ext uri="{BB962C8B-B14F-4D97-AF65-F5344CB8AC3E}">
        <p14:creationId xmlns:p14="http://schemas.microsoft.com/office/powerpoint/2010/main" val="2753251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3EC926-FE59-42CB-B922-DEA4FA7B2A0B}"/>
              </a:ext>
            </a:extLst>
          </p:cNvPr>
          <p:cNvSpPr txBox="1"/>
          <p:nvPr userDrawn="1"/>
        </p:nvSpPr>
        <p:spPr>
          <a:xfrm>
            <a:off x="293688" y="-286247"/>
            <a:ext cx="9569927" cy="39395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5600" dirty="0">
                <a:solidFill>
                  <a:srgbClr val="BCBEC0"/>
                </a:solidFill>
                <a:latin typeface="+mj-l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3705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2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1" y="1142999"/>
            <a:ext cx="11277602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lvl="0" indent="-342900"/>
            <a:r>
              <a:rPr lang="en-US"/>
              <a:t>Click to edit Master text styles</a:t>
            </a:r>
          </a:p>
          <a:p>
            <a:pPr marL="342900" lvl="1" indent="-342900"/>
            <a:r>
              <a:rPr lang="en-US"/>
              <a:t>Second level</a:t>
            </a:r>
          </a:p>
          <a:p>
            <a:pPr marL="342900" lvl="2" indent="-342900"/>
            <a:r>
              <a:rPr lang="en-US"/>
              <a:t>Third level</a:t>
            </a:r>
          </a:p>
          <a:p>
            <a:pPr marL="342900" lvl="3" indent="-342900"/>
            <a:r>
              <a:rPr lang="en-US"/>
              <a:t>Fourth level</a:t>
            </a:r>
          </a:p>
          <a:p>
            <a:pPr marL="342900" lvl="4" indent="-342900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5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0" r:id="rId1"/>
    <p:sldLayoutId id="2147484481" r:id="rId2"/>
    <p:sldLayoutId id="2147484482" r:id="rId3"/>
    <p:sldLayoutId id="2147484483" r:id="rId4"/>
    <p:sldLayoutId id="2147484484" r:id="rId5"/>
    <p:sldLayoutId id="2147484486" r:id="rId6"/>
    <p:sldLayoutId id="2147484487" r:id="rId7"/>
    <p:sldLayoutId id="2147484534" r:id="rId8"/>
    <p:sldLayoutId id="2147484539" r:id="rId9"/>
    <p:sldLayoutId id="2147484489" r:id="rId10"/>
    <p:sldLayoutId id="2147484490" r:id="rId11"/>
    <p:sldLayoutId id="2147484491" r:id="rId12"/>
    <p:sldLayoutId id="2147484533" r:id="rId13"/>
    <p:sldLayoutId id="2147484492" r:id="rId14"/>
    <p:sldLayoutId id="2147484536" r:id="rId15"/>
    <p:sldLayoutId id="2147484494" r:id="rId16"/>
    <p:sldLayoutId id="2147484496" r:id="rId17"/>
    <p:sldLayoutId id="2147484497" r:id="rId18"/>
    <p:sldLayoutId id="2147484501" r:id="rId19"/>
    <p:sldLayoutId id="2147484529" r:id="rId20"/>
    <p:sldLayoutId id="2147484538" r:id="rId21"/>
    <p:sldLayoutId id="2147484531" r:id="rId22"/>
    <p:sldLayoutId id="2147484532" r:id="rId23"/>
    <p:sldLayoutId id="2147484537" r:id="rId24"/>
    <p:sldLayoutId id="2147484498" r:id="rId25"/>
    <p:sldLayoutId id="2147484499" r:id="rId26"/>
    <p:sldLayoutId id="2147484500" r:id="rId27"/>
    <p:sldLayoutId id="2147484540" r:id="rId28"/>
    <p:sldLayoutId id="2147484541" r:id="rId29"/>
    <p:sldLayoutId id="2147484554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02" baseline="0" dirty="0" smtClean="0">
          <a:ln w="3175">
            <a:noFill/>
          </a:ln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600" kern="1200" spc="0" baseline="0">
          <a:gradFill>
            <a:gsLst>
              <a:gs pos="1250">
                <a:schemeClr val="tx1"/>
              </a:gs>
              <a:gs pos="99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2286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20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4572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685800" marR="0" indent="0" algn="l" defTabSz="932742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 typeface="Arial" pitchFamily="34" charset="0"/>
        <a:buNone/>
        <a:tabLst/>
        <a:defRPr lang="en-US" sz="1600" kern="1200" spc="0" baseline="0" dirty="0">
          <a:gradFill>
            <a:gsLst>
              <a:gs pos="1250">
                <a:schemeClr val="tx2"/>
              </a:gs>
              <a:gs pos="100000">
                <a:schemeClr val="tx2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44" userDrawn="1">
          <p15:clr>
            <a:srgbClr val="5ACBF0"/>
          </p15:clr>
        </p15:guide>
        <p15:guide id="2" pos="96" userDrawn="1">
          <p15:clr>
            <a:srgbClr val="5ACBF0"/>
          </p15:clr>
        </p15:guide>
        <p15:guide id="3" pos="672" userDrawn="1">
          <p15:clr>
            <a:srgbClr val="5ACBF0"/>
          </p15:clr>
        </p15:guide>
        <p15:guide id="4" pos="1248" userDrawn="1">
          <p15:clr>
            <a:srgbClr val="5ACBF0"/>
          </p15:clr>
        </p15:guide>
        <p15:guide id="5" pos="1824" userDrawn="1">
          <p15:clr>
            <a:srgbClr val="5ACBF0"/>
          </p15:clr>
        </p15:guide>
        <p15:guide id="6" pos="2400" userDrawn="1">
          <p15:clr>
            <a:srgbClr val="5ACBF0"/>
          </p15:clr>
        </p15:guide>
        <p15:guide id="7" pos="2976" userDrawn="1">
          <p15:clr>
            <a:srgbClr val="5ACBF0"/>
          </p15:clr>
        </p15:guide>
        <p15:guide id="8" pos="3552" userDrawn="1">
          <p15:clr>
            <a:srgbClr val="5ACBF0"/>
          </p15:clr>
        </p15:guide>
        <p15:guide id="9" pos="4122" userDrawn="1">
          <p15:clr>
            <a:srgbClr val="5ACBF0"/>
          </p15:clr>
        </p15:guide>
        <p15:guide id="10" pos="4704" userDrawn="1">
          <p15:clr>
            <a:srgbClr val="5ACBF0"/>
          </p15:clr>
        </p15:guide>
        <p15:guide id="11" pos="5280" userDrawn="1">
          <p15:clr>
            <a:srgbClr val="5ACBF0"/>
          </p15:clr>
        </p15:guide>
        <p15:guide id="12" pos="5856" userDrawn="1">
          <p15:clr>
            <a:srgbClr val="5ACBF0"/>
          </p15:clr>
        </p15:guide>
        <p15:guide id="13" pos="6432" userDrawn="1">
          <p15:clr>
            <a:srgbClr val="5ACBF0"/>
          </p15:clr>
        </p15:guide>
        <p15:guide id="14" pos="7008" userDrawn="1">
          <p15:clr>
            <a:srgbClr val="5ACBF0"/>
          </p15:clr>
        </p15:guide>
        <p15:guide id="15" pos="7584" userDrawn="1">
          <p15:clr>
            <a:srgbClr val="5ACBF0"/>
          </p15:clr>
        </p15:guide>
        <p15:guide id="16" pos="192" userDrawn="1">
          <p15:clr>
            <a:srgbClr val="C35EA4"/>
          </p15:clr>
        </p15:guide>
        <p15:guide id="17" pos="7488" userDrawn="1">
          <p15:clr>
            <a:srgbClr val="C35EA4"/>
          </p15:clr>
        </p15:guide>
        <p15:guide id="18" orient="horz" pos="720" userDrawn="1">
          <p15:clr>
            <a:srgbClr val="5ACBF0"/>
          </p15:clr>
        </p15:guide>
        <p15:guide id="19" orient="horz" pos="1296" userDrawn="1">
          <p15:clr>
            <a:srgbClr val="5ACBF0"/>
          </p15:clr>
        </p15:guide>
        <p15:guide id="20" orient="horz" pos="1872" userDrawn="1">
          <p15:clr>
            <a:srgbClr val="5ACBF0"/>
          </p15:clr>
        </p15:guide>
        <p15:guide id="21" orient="horz" pos="2442" userDrawn="1">
          <p15:clr>
            <a:srgbClr val="5ACBF0"/>
          </p15:clr>
        </p15:guide>
        <p15:guide id="22" orient="horz" pos="3024" userDrawn="1">
          <p15:clr>
            <a:srgbClr val="5ACBF0"/>
          </p15:clr>
        </p15:guide>
        <p15:guide id="23" orient="horz" pos="3600" userDrawn="1">
          <p15:clr>
            <a:srgbClr val="5ACBF0"/>
          </p15:clr>
        </p15:guide>
        <p15:guide id="24" orient="horz" pos="4176" userDrawn="1">
          <p15:clr>
            <a:srgbClr val="5ACBF0"/>
          </p15:clr>
        </p15:guide>
        <p15:guide id="25" orient="horz" pos="288" userDrawn="1">
          <p15:clr>
            <a:srgbClr val="C35EA4"/>
          </p15:clr>
        </p15:guide>
        <p15:guide id="26" orient="horz" pos="4128" userDrawn="1">
          <p15:clr>
            <a:srgbClr val="C35EA4"/>
          </p15:clr>
        </p15:guide>
        <p15:guide id="27" pos="288" userDrawn="1">
          <p15:clr>
            <a:srgbClr val="547EBF"/>
          </p15:clr>
        </p15:guide>
        <p15:guide id="28" pos="73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8643" y="440494"/>
            <a:ext cx="11354714" cy="739344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18643" y="1866616"/>
            <a:ext cx="11354714" cy="1511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110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42" r:id="rId2"/>
    <p:sldLayoutId id="2147484543" r:id="rId3"/>
    <p:sldLayoutId id="2147484544" r:id="rId4"/>
    <p:sldLayoutId id="2147484545" r:id="rId5"/>
    <p:sldLayoutId id="2147484546" r:id="rId6"/>
    <p:sldLayoutId id="2147484547" r:id="rId7"/>
    <p:sldLayoutId id="2147484548" r:id="rId8"/>
    <p:sldLayoutId id="2147484549" r:id="rId9"/>
    <p:sldLayoutId id="2147484550" r:id="rId10"/>
    <p:sldLayoutId id="2147484551" r:id="rId11"/>
    <p:sldLayoutId id="2147484552" r:id="rId12"/>
    <p:sldLayoutId id="2147484553" r:id="rId1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3200" b="0" kern="1200" cap="none" spc="-1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9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600" kern="1200" spc="0" baseline="0">
          <a:solidFill>
            <a:srgbClr val="000000"/>
          </a:solidFill>
          <a:latin typeface="+mn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342900" marR="0" indent="-1588" algn="l" defTabSz="932742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6858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914400" marR="0" indent="0" algn="l" defTabSz="932742" rtl="0" eaLnBrk="1" fontAlgn="auto" latinLnBrk="0" hangingPunct="1">
        <a:lnSpc>
          <a:spcPct val="90000"/>
        </a:lnSpc>
        <a:spcBef>
          <a:spcPts val="0"/>
        </a:spcBef>
        <a:spcAft>
          <a:spcPts val="80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46" userDrawn="1">
          <p15:clr>
            <a:srgbClr val="C35EA4"/>
          </p15:clr>
        </p15:guide>
        <p15:guide id="4" pos="1487" userDrawn="1">
          <p15:clr>
            <a:srgbClr val="C35EA4"/>
          </p15:clr>
        </p15:guide>
        <p15:guide id="5" pos="2557" userDrawn="1">
          <p15:clr>
            <a:srgbClr val="C35EA4"/>
          </p15:clr>
        </p15:guide>
        <p15:guide id="6" pos="2697" userDrawn="1">
          <p15:clr>
            <a:srgbClr val="C35EA4"/>
          </p15:clr>
        </p15:guide>
        <p15:guide id="7" pos="3769" userDrawn="1">
          <p15:clr>
            <a:srgbClr val="C35EA4"/>
          </p15:clr>
        </p15:guide>
        <p15:guide id="8" pos="3910" userDrawn="1">
          <p15:clr>
            <a:srgbClr val="C35EA4"/>
          </p15:clr>
        </p15:guide>
        <p15:guide id="9" pos="4979" userDrawn="1">
          <p15:clr>
            <a:srgbClr val="C35EA4"/>
          </p15:clr>
        </p15:guide>
        <p15:guide id="10" pos="5119" userDrawn="1">
          <p15:clr>
            <a:srgbClr val="C35EA4"/>
          </p15:clr>
        </p15:guide>
        <p15:guide id="11" pos="6193" userDrawn="1">
          <p15:clr>
            <a:srgbClr val="C35EA4"/>
          </p15:clr>
        </p15:guide>
        <p15:guide id="12" pos="6333" userDrawn="1">
          <p15:clr>
            <a:srgbClr val="C35EA4"/>
          </p15:clr>
        </p15:guide>
        <p15:guide id="16" pos="264" userDrawn="1">
          <p15:clr>
            <a:srgbClr val="F26B43"/>
          </p15:clr>
        </p15:guide>
        <p15:guide id="17" pos="7416" userDrawn="1">
          <p15:clr>
            <a:srgbClr val="F26B43"/>
          </p15:clr>
        </p15:guide>
        <p15:guide id="18" orient="horz" pos="743" userDrawn="1">
          <p15:clr>
            <a:srgbClr val="5ACBF0"/>
          </p15:clr>
        </p15:guide>
        <p15:guide id="19" orient="horz" pos="1345" userDrawn="1">
          <p15:clr>
            <a:srgbClr val="5ACBF0"/>
          </p15:clr>
        </p15:guide>
        <p15:guide id="20" orient="horz" pos="600" userDrawn="1">
          <p15:clr>
            <a:srgbClr val="5ACBF0"/>
          </p15:clr>
        </p15:guide>
        <p15:guide id="21" orient="horz" pos="1485" userDrawn="1">
          <p15:clr>
            <a:srgbClr val="5ACBF0"/>
          </p15:clr>
        </p15:guide>
        <p15:guide id="22" orient="horz" pos="2085" userDrawn="1">
          <p15:clr>
            <a:srgbClr val="5ACBF0"/>
          </p15:clr>
        </p15:guide>
        <p15:guide id="23" orient="horz" pos="2231" userDrawn="1">
          <p15:clr>
            <a:srgbClr val="5ACBF0"/>
          </p15:clr>
        </p15:guide>
        <p15:guide id="25" orient="horz" pos="277" userDrawn="1">
          <p15:clr>
            <a:srgbClr val="F26B43"/>
          </p15:clr>
        </p15:guide>
        <p15:guide id="26" orient="horz" pos="4046" userDrawn="1">
          <p15:clr>
            <a:srgbClr val="F26B43"/>
          </p15:clr>
        </p15:guide>
        <p15:guide id="27" orient="horz" pos="2833" userDrawn="1">
          <p15:clr>
            <a:srgbClr val="5ACBF0"/>
          </p15:clr>
        </p15:guide>
        <p15:guide id="28" orient="horz" pos="2973" userDrawn="1">
          <p15:clr>
            <a:srgbClr val="5ACBF0"/>
          </p15:clr>
        </p15:guide>
        <p15:guide id="29" orient="horz" pos="3577" userDrawn="1">
          <p15:clr>
            <a:srgbClr val="5ACBF0"/>
          </p15:clr>
        </p15:guide>
        <p15:guide id="30" orient="horz" pos="3718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np.github.io/pnpjs/odata/docs/" TargetMode="External"/><Relationship Id="rId13" Type="http://schemas.openxmlformats.org/officeDocument/2006/relationships/hyperlink" Target="https://pnp.github.io/pnpjs/sp-taxonomy/docs/" TargetMode="External"/><Relationship Id="rId3" Type="http://schemas.openxmlformats.org/officeDocument/2006/relationships/hyperlink" Target="https://pnp.github.io/pnpjs/common/docs/" TargetMode="External"/><Relationship Id="rId7" Type="http://schemas.openxmlformats.org/officeDocument/2006/relationships/hyperlink" Target="https://pnp.github.io/pnpjs/nodejs/docs/" TargetMode="External"/><Relationship Id="rId12" Type="http://schemas.openxmlformats.org/officeDocument/2006/relationships/hyperlink" Target="https://pnp.github.io/pnpjs/sp-clientsvc/doc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np.github.io/pnpjs/logging/docs/" TargetMode="External"/><Relationship Id="rId11" Type="http://schemas.openxmlformats.org/officeDocument/2006/relationships/hyperlink" Target="https://pnp.github.io/pnpjs/sp-addinhelpers/docs/" TargetMode="External"/><Relationship Id="rId5" Type="http://schemas.openxmlformats.org/officeDocument/2006/relationships/hyperlink" Target="https://pnp.github.io/pnpjs/graph/docs/" TargetMode="External"/><Relationship Id="rId10" Type="http://schemas.openxmlformats.org/officeDocument/2006/relationships/hyperlink" Target="https://pnp.github.io/pnpjs/sp/docs/" TargetMode="External"/><Relationship Id="rId4" Type="http://schemas.openxmlformats.org/officeDocument/2006/relationships/hyperlink" Target="https://pnp.github.io/pnpjs/config-store/docs/" TargetMode="External"/><Relationship Id="rId9" Type="http://schemas.openxmlformats.org/officeDocument/2006/relationships/hyperlink" Target="https://pnp.github.io/pnpjs/pnpjs/docs/" TargetMode="External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harepointna.com/#!/session/Anything%20you%20can%20do,%20I%20can%20do%20better...%20Embracing%20the%20SharePoint%20Framework/378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julieturnerslides" TargetMode="External"/><Relationship Id="rId13" Type="http://schemas.openxmlformats.org/officeDocument/2006/relationships/image" Target="../media/image15.png&amp;ehk=9Dal74WuoJMIu"/><Relationship Id="rId18" Type="http://schemas.openxmlformats.org/officeDocument/2006/relationships/hyperlink" Target="https://www.linkedin.com/in/markrackley" TargetMode="External"/><Relationship Id="rId3" Type="http://schemas.openxmlformats.org/officeDocument/2006/relationships/image" Target="../media/image10.jpeg"/><Relationship Id="rId21" Type="http://schemas.openxmlformats.org/officeDocument/2006/relationships/hyperlink" Target="https://github.com/mrackley" TargetMode="External"/><Relationship Id="rId7" Type="http://schemas.openxmlformats.org/officeDocument/2006/relationships/hyperlink" Target="https://twitter.com/jfj1997" TargetMode="External"/><Relationship Id="rId12" Type="http://schemas.openxmlformats.org/officeDocument/2006/relationships/image" Target="../media/image14.png"/><Relationship Id="rId17" Type="http://schemas.openxmlformats.org/officeDocument/2006/relationships/hyperlink" Target="http://www.markrackley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://.www.collabsummit.org/" TargetMode="External"/><Relationship Id="rId20" Type="http://schemas.openxmlformats.org/officeDocument/2006/relationships/hyperlink" Target="https://slides.com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linkedin.com/in/juliemturner" TargetMode="External"/><Relationship Id="rId11" Type="http://schemas.openxmlformats.org/officeDocument/2006/relationships/image" Target="../media/image13.PNG&amp;ehk=tDIhrwXsen1MRUmeSs3"/><Relationship Id="rId24" Type="http://schemas.openxmlformats.org/officeDocument/2006/relationships/hyperlink" Target="https://commons.wikimedia.org/wiki/File:Microsoft_logo.svg" TargetMode="External"/><Relationship Id="rId5" Type="http://schemas.openxmlformats.org/officeDocument/2006/relationships/hyperlink" Target="https://julieturner.net/" TargetMode="External"/><Relationship Id="rId15" Type="http://schemas.openxmlformats.org/officeDocument/2006/relationships/hyperlink" Target="http://www.techsplaining.net/" TargetMode="External"/><Relationship Id="rId23" Type="http://schemas.openxmlformats.org/officeDocument/2006/relationships/image" Target="../media/image18.png"/><Relationship Id="rId10" Type="http://schemas.openxmlformats.org/officeDocument/2006/relationships/image" Target="../media/image12.png&amp;ehk=QYMcx8J9y5dmWD"/><Relationship Id="rId19" Type="http://schemas.openxmlformats.org/officeDocument/2006/relationships/hyperlink" Target="https://twitter.com/mrackley" TargetMode="External"/><Relationship Id="rId4" Type="http://schemas.openxmlformats.org/officeDocument/2006/relationships/image" Target="../media/image11.png"/><Relationship Id="rId9" Type="http://schemas.openxmlformats.org/officeDocument/2006/relationships/hyperlink" Target="https://github.com/juliemturner/Public-Samples" TargetMode="External"/><Relationship Id="rId14" Type="http://schemas.openxmlformats.org/officeDocument/2006/relationships/image" Target="../media/image16.gif&amp;ehk=WkZ8Fi2nrbB0PNIoF6nfRw&amp;r=0&amp;pid=OfficeInsert"/><Relationship Id="rId2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E209D-3480-4DD3-BB99-6E6012FE7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985962"/>
            <a:ext cx="912495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294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5192191"/>
          </a:xfrm>
        </p:spPr>
        <p:txBody>
          <a:bodyPr/>
          <a:lstStyle/>
          <a:p>
            <a:r>
              <a:rPr lang="en-US" dirty="0"/>
              <a:t>Open source, but 100% Microsoft backed “framework”.</a:t>
            </a:r>
          </a:p>
          <a:p>
            <a:r>
              <a:rPr lang="en-US" dirty="0"/>
              <a:t>Used by 1</a:t>
            </a:r>
            <a:r>
              <a:rPr lang="en-US" baseline="30000" dirty="0"/>
              <a:t>st</a:t>
            </a:r>
            <a:r>
              <a:rPr lang="en-US" dirty="0"/>
              <a:t> party to build modern experiences.</a:t>
            </a:r>
          </a:p>
          <a:p>
            <a:r>
              <a:rPr lang="en-US" dirty="0"/>
              <a:t>Framework independent*</a:t>
            </a:r>
          </a:p>
          <a:p>
            <a:r>
              <a:rPr lang="en-US" dirty="0"/>
              <a:t>IDE independent</a:t>
            </a:r>
          </a:p>
          <a:p>
            <a:r>
              <a:rPr lang="en-US" dirty="0"/>
              <a:t>Provides development framework that allows you to bundle and deploy your code and then centrally manage it</a:t>
            </a:r>
          </a:p>
          <a:p>
            <a:r>
              <a:rPr lang="en-US" dirty="0"/>
              <a:t>Utilizes modern web development tooling (Node/NPM, Gulp, TypeScript, Webpack, </a:t>
            </a:r>
            <a:r>
              <a:rPr lang="en-US" dirty="0" err="1"/>
              <a:t>Yoman</a:t>
            </a:r>
            <a:r>
              <a:rPr lang="en-US" dirty="0"/>
              <a:t>)</a:t>
            </a:r>
          </a:p>
          <a:p>
            <a:r>
              <a:rPr lang="en-US" dirty="0"/>
              <a:t>Works on Classic and Modern</a:t>
            </a:r>
          </a:p>
          <a:p>
            <a:r>
              <a:rPr lang="en-US" dirty="0"/>
              <a:t>Work on SharePoint Mobile Application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1E80B30-5149-4632-8385-14EBB0A0F69E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4667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Convert to </a:t>
            </a:r>
            <a:r>
              <a:rPr lang="en-US" dirty="0" err="1"/>
              <a:t>SPFx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Demo tagline or details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35680CFB-43CA-447E-823F-3E0985A6B198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3713324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Get’s you into modern but allows you to reuse code</a:t>
            </a:r>
          </a:p>
          <a:p>
            <a:pPr lvl="1"/>
            <a:r>
              <a:rPr lang="en-US" dirty="0"/>
              <a:t>Use Web Part Properties instead of editing script</a:t>
            </a:r>
          </a:p>
          <a:p>
            <a:pPr lvl="1"/>
            <a:r>
              <a:rPr lang="en-US" dirty="0"/>
              <a:t>Works on Classic and Modern</a:t>
            </a:r>
          </a:p>
          <a:p>
            <a:pPr lvl="1"/>
            <a:r>
              <a:rPr lang="en-US" dirty="0"/>
              <a:t>Repeatable process to upgrade existing solutions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More work needed to make REST calls to SharePoint correctly – </a:t>
            </a:r>
            <a:r>
              <a:rPr lang="en-US" dirty="0" err="1"/>
              <a:t>SPHttpClient</a:t>
            </a:r>
            <a:endParaRPr lang="en-US" dirty="0"/>
          </a:p>
          <a:p>
            <a:pPr lvl="1"/>
            <a:r>
              <a:rPr lang="en-US" dirty="0"/>
              <a:t>No good way to access the Microsoft Graph – </a:t>
            </a:r>
            <a:r>
              <a:rPr lang="en-US" dirty="0" err="1"/>
              <a:t>GraphHttpClient</a:t>
            </a:r>
            <a:endParaRPr lang="en-US" dirty="0"/>
          </a:p>
          <a:p>
            <a:pPr lvl="1"/>
            <a:r>
              <a:rPr lang="en-US" dirty="0"/>
              <a:t>Lots of room for simple errors to catch you – TypeScript</a:t>
            </a:r>
          </a:p>
          <a:p>
            <a:pPr lvl="1"/>
            <a:r>
              <a:rPr lang="en-US" dirty="0"/>
              <a:t>Not leveraging multilingual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</a:t>
            </a:r>
            <a:r>
              <a:rPr lang="en-US" dirty="0" err="1"/>
              <a:t>SPFx</a:t>
            </a:r>
            <a:r>
              <a:rPr lang="en-US" dirty="0"/>
              <a:t>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1E80B30-5149-4632-8385-14EBB0A0F69E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643718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6428" y="627962"/>
            <a:ext cx="7474172" cy="1325374"/>
          </a:xfrm>
        </p:spPr>
        <p:txBody>
          <a:bodyPr vert="horz" wrap="square" lIns="89642" tIns="44821" rIns="89642" bIns="44821" rtlCol="0" anchor="ctr">
            <a:normAutofit/>
          </a:bodyPr>
          <a:lstStyle/>
          <a:p>
            <a:pPr defTabSz="896386"/>
            <a:r>
              <a:rPr lang="en-US" sz="4313">
                <a:solidFill>
                  <a:schemeClr val="tx1"/>
                </a:solidFill>
                <a:ea typeface="+mj-ea"/>
                <a:cs typeface="+mj-cs"/>
              </a:rPr>
              <a:t>What is Typescript?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>
          <a:xfrm>
            <a:off x="1136429" y="2278336"/>
            <a:ext cx="6467867" cy="3450124"/>
          </a:xfrm>
        </p:spPr>
        <p:txBody>
          <a:bodyPr vert="horz" wrap="square" lIns="89642" tIns="44821" rIns="89642" bIns="44821" rtlCol="0" anchor="ctr">
            <a:normAutofit/>
          </a:bodyPr>
          <a:lstStyle/>
          <a:p>
            <a:pPr defTabSz="896386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chemeClr val="tx1"/>
                </a:solidFill>
              </a:rPr>
              <a:t>Typescript is a superset of JavaScript and is “transpiled” into regular JavaScript.</a:t>
            </a:r>
          </a:p>
          <a:p>
            <a:pPr lvl="1" defTabSz="896386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chemeClr val="tx1"/>
                </a:solidFill>
              </a:rPr>
              <a:t>Static type checking catches errors earlier</a:t>
            </a:r>
          </a:p>
          <a:p>
            <a:pPr lvl="1" defTabSz="896386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chemeClr val="tx1"/>
                </a:solidFill>
              </a:rPr>
              <a:t>Intellisense</a:t>
            </a:r>
          </a:p>
          <a:p>
            <a:pPr lvl="1" defTabSz="896386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chemeClr val="tx1"/>
                </a:solidFill>
              </a:rPr>
              <a:t>Use ES6 features in ES3, ES5 (or at least get compatibility checking)</a:t>
            </a:r>
          </a:p>
          <a:p>
            <a:pPr lvl="1" defTabSz="896386">
              <a:buFont typeface="Arial" panose="020B0604020202020204" pitchFamily="34" charset="0"/>
              <a:buChar char="•"/>
            </a:pPr>
            <a:r>
              <a:rPr lang="en-US" sz="2353" dirty="0">
                <a:solidFill>
                  <a:schemeClr val="tx1"/>
                </a:solidFill>
              </a:rPr>
              <a:t>Class structure familiar to .NET programmers</a:t>
            </a:r>
          </a:p>
          <a:p>
            <a:pPr marL="514252" defTabSz="896386">
              <a:buFont typeface="Arial" panose="020B0604020202020204" pitchFamily="34" charset="0"/>
              <a:buChar char="•"/>
            </a:pPr>
            <a:endParaRPr lang="en-US" sz="2353" dirty="0">
              <a:solidFill>
                <a:schemeClr val="tx1"/>
              </a:solidFill>
            </a:endParaRPr>
          </a:p>
          <a:p>
            <a:pPr marL="514252" defTabSz="896386">
              <a:buFont typeface="Arial" panose="020B0604020202020204" pitchFamily="34" charset="0"/>
              <a:buChar char="•"/>
            </a:pPr>
            <a:endParaRPr lang="en-US" sz="2353" dirty="0">
              <a:solidFill>
                <a:schemeClr val="tx1"/>
              </a:solidFill>
            </a:endParaRPr>
          </a:p>
          <a:p>
            <a:pPr marL="971364" lvl="1" defTabSz="896386">
              <a:buFont typeface="Arial" panose="020B0604020202020204" pitchFamily="34" charset="0"/>
              <a:buChar char="•"/>
            </a:pPr>
            <a:endParaRPr lang="en-US" sz="2353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487"/>
            <a:ext cx="2103120" cy="6857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1" y="2359065"/>
            <a:ext cx="2140172" cy="2139869"/>
          </a:xfrm>
          <a:prstGeom prst="ellipse">
            <a:avLst/>
          </a:prstGeom>
          <a:solidFill>
            <a:srgbClr val="FFFFFF"/>
          </a:solidFill>
          <a:ln>
            <a:solidFill>
              <a:srgbClr val="0E9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7323B2-6BBC-4677-9600-529090D78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442" y="3198721"/>
            <a:ext cx="1462088" cy="46055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8E65669-7285-4172-8076-7354C36D2277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039CFF-D93B-4BF8-9A92-B0A56EC734EA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5E0A3B5-8F76-4277-B289-96226041A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745506E-2DE1-48E5-9E1D-F70EAB93281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90B95D-AF27-4F8C-A213-9052B4052688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96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101671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latin typeface="Consolas" panose="020B0609020204030204" pitchFamily="49" charset="0"/>
              </a:rPr>
              <a:t> *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0F3D88-0FF0-4C1D-A2E5-80990B54A6D6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9C3C05-C84A-41AC-99AB-AB9AE43C595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C68594-CC3F-4292-B5BF-D30F79679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7252E03-1113-44A8-BBF3-58FBB75F2C00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08303E-7002-4630-9AEC-58D50C699787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62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mistakes can you find?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963"/>
            <a:ext cx="12026969" cy="4936736"/>
          </a:xfrm>
        </p:spPr>
        <p:txBody>
          <a:bodyPr/>
          <a:lstStyle/>
          <a:p>
            <a:r>
              <a:rPr lang="en-US" sz="2400" dirty="0">
                <a:latin typeface="Consolas" panose="020B0609020204030204" pitchFamily="49" charset="0"/>
              </a:rPr>
              <a:t>(function () {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function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dirty="0"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greetings = ["Happy", "Have a good", "It's"];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weekdays = ["Sunday", "Monday", "Tuesday", "Wednesday",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                          "Thursday", "Friday", "Saturday"];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greeting = greetings[</a:t>
            </a:r>
            <a:r>
              <a:rPr lang="en-US" sz="2400" dirty="0" err="1">
                <a:latin typeface="Consolas" panose="020B0609020204030204" pitchFamily="49" charset="0"/>
              </a:rPr>
              <a:t>Math.floor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Math.random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</a:rPr>
              <a:t>greetings.length</a:t>
            </a:r>
            <a:r>
              <a:rPr lang="en-US" sz="2400" dirty="0">
                <a:latin typeface="Consolas" panose="020B0609020204030204" pitchFamily="49" charset="0"/>
              </a:rPr>
              <a:t>)];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var</a:t>
            </a:r>
            <a:r>
              <a:rPr lang="en-US" sz="2400" dirty="0">
                <a:latin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= weekdays[</a:t>
            </a:r>
            <a:r>
              <a:rPr lang="en-US" sz="2400" dirty="0">
                <a:solidFill>
                  <a:srgbClr val="00B050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latin typeface="Consolas" panose="020B0609020204030204" pitchFamily="49" charset="0"/>
              </a:rPr>
              <a:t> Date().</a:t>
            </a:r>
            <a:r>
              <a:rPr lang="en-US" sz="2400" dirty="0" err="1">
                <a:latin typeface="Consolas" panose="020B0609020204030204" pitchFamily="49" charset="0"/>
              </a:rPr>
              <a:t>getDay</a:t>
            </a:r>
            <a:r>
              <a:rPr lang="en-US" sz="2400" dirty="0">
                <a:latin typeface="Consolas" panose="020B0609020204030204" pitchFamily="49" charset="0"/>
              </a:rPr>
              <a:t>()];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</a:rPr>
              <a:t>document.getElementByI</a:t>
            </a:r>
            <a:r>
              <a:rPr lang="en-US" sz="2400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 err="1">
                <a:solidFill>
                  <a:srgbClr val="00B050"/>
                </a:solidFill>
                <a:latin typeface="Consolas" panose="020B0609020204030204" pitchFamily="49" charset="0"/>
              </a:rPr>
              <a:t>d</a:t>
            </a:r>
            <a:r>
              <a:rPr lang="en-US" sz="2400" dirty="0">
                <a:latin typeface="Consolas" panose="020B0609020204030204" pitchFamily="49" charset="0"/>
              </a:rPr>
              <a:t>('elt1').</a:t>
            </a:r>
            <a:r>
              <a:rPr lang="en-US" sz="2400" dirty="0" err="1">
                <a:latin typeface="Consolas" panose="020B0609020204030204" pitchFamily="49" charset="0"/>
              </a:rPr>
              <a:t>innerHTML</a:t>
            </a:r>
            <a:r>
              <a:rPr lang="en-US" sz="2400" dirty="0">
                <a:latin typeface="Consolas" panose="020B0609020204030204" pitchFamily="49" charset="0"/>
              </a:rPr>
              <a:t> =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     greeting + " " + </a:t>
            </a:r>
            <a:r>
              <a:rPr lang="en-US" sz="2400" dirty="0" err="1">
                <a:latin typeface="Consolas" panose="020B0609020204030204" pitchFamily="49" charset="0"/>
              </a:rPr>
              <a:t>todayIs</a:t>
            </a:r>
            <a:r>
              <a:rPr lang="en-US" sz="2400" dirty="0">
                <a:latin typeface="Consolas" panose="020B0609020204030204" pitchFamily="49" charset="0"/>
              </a:rPr>
              <a:t> + "!";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  </a:t>
            </a:r>
            <a:r>
              <a:rPr lang="en-US" sz="2400" dirty="0" err="1">
                <a:latin typeface="Consolas" panose="020B0609020204030204" pitchFamily="49" charset="0"/>
              </a:rPr>
              <a:t>window.onload</a:t>
            </a:r>
            <a:r>
              <a:rPr lang="en-US" sz="2400" dirty="0">
                <a:latin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</a:rPr>
              <a:t>loadMe</a:t>
            </a:r>
            <a:r>
              <a:rPr lang="en-US" sz="2400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en-US" sz="2400" dirty="0">
                <a:latin typeface="Consolas" panose="020B0609020204030204" pitchFamily="49" charset="0"/>
              </a:rPr>
              <a:t>;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</a:rPr>
              <a:t>})()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9308189" y="3429000"/>
            <a:ext cx="670811" cy="4855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010648" y="3123150"/>
            <a:ext cx="1019216" cy="6117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417525" y="4491542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835478" y="5520658"/>
            <a:ext cx="961714" cy="6544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7151AA-FC10-4FAC-9FC3-DFA12CE1973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6D7DB2-A205-4BD0-ADCD-BB00E6280B0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D8FA165-798D-4BA3-906F-856900F16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C21416-F24D-44C6-8EBD-7D0703DC07F5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1354AE-E623-481A-9224-AB2945C5C8D8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79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(1) Type Annotations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34408" y="1423716"/>
            <a:ext cx="8590738" cy="472501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myString</a:t>
            </a:r>
            <a:r>
              <a:rPr lang="en-US" sz="1961" dirty="0">
                <a:latin typeface="Consolas" panose="020B0609020204030204" pitchFamily="49" charset="0"/>
              </a:rPr>
              <a:t>: string = '&lt;u&gt;Results&lt;/u&gt;&lt;</a:t>
            </a:r>
            <a:r>
              <a:rPr lang="en-US" sz="1961" dirty="0" err="1">
                <a:latin typeface="Consolas" panose="020B0609020204030204" pitchFamily="49" charset="0"/>
              </a:rPr>
              <a:t>br</a:t>
            </a:r>
            <a:r>
              <a:rPr lang="en-US" sz="1961" dirty="0">
                <a:latin typeface="Consolas" panose="020B0609020204030204" pitchFamily="49" charset="0"/>
              </a:rPr>
              <a:t> /&gt;';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myNum</a:t>
            </a:r>
            <a:r>
              <a:rPr lang="en-US" sz="1961" dirty="0">
                <a:latin typeface="Consolas" panose="020B0609020204030204" pitchFamily="49" charset="0"/>
              </a:rPr>
              <a:t> : number = 123;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myAny</a:t>
            </a:r>
            <a:r>
              <a:rPr lang="en-US" sz="1961" dirty="0">
                <a:latin typeface="Consolas" panose="020B0609020204030204" pitchFamily="49" charset="0"/>
              </a:rPr>
              <a:t> : any = "Hello";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myString</a:t>
            </a:r>
            <a:r>
              <a:rPr lang="en-US" sz="1961" dirty="0">
                <a:latin typeface="Consolas" panose="020B0609020204030204" pitchFamily="49" charset="0"/>
              </a:rPr>
              <a:t> = &lt;number&gt;</a:t>
            </a:r>
            <a:r>
              <a:rPr lang="en-US" sz="1961" dirty="0" err="1">
                <a:latin typeface="Consolas" panose="020B0609020204030204" pitchFamily="49" charset="0"/>
              </a:rPr>
              <a:t>myAny</a:t>
            </a:r>
            <a:r>
              <a:rPr lang="en-US" sz="1961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myDate</a:t>
            </a:r>
            <a:r>
              <a:rPr lang="en-US" sz="1961" dirty="0">
                <a:latin typeface="Consolas" panose="020B0609020204030204" pitchFamily="49" charset="0"/>
              </a:rPr>
              <a:t>: Date = new Date;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myElement</a:t>
            </a:r>
            <a:r>
              <a:rPr lang="en-US" sz="1961" dirty="0">
                <a:latin typeface="Consolas" panose="020B0609020204030204" pitchFamily="49" charset="0"/>
              </a:rPr>
              <a:t>: </a:t>
            </a:r>
            <a:r>
              <a:rPr lang="en-US" sz="1961" dirty="0" err="1">
                <a:latin typeface="Consolas" panose="020B0609020204030204" pitchFamily="49" charset="0"/>
              </a:rPr>
              <a:t>HTMLElement</a:t>
            </a:r>
            <a:r>
              <a:rPr lang="en-US" sz="1961" dirty="0">
                <a:latin typeface="Consolas" panose="020B0609020204030204" pitchFamily="49" charset="0"/>
              </a:rPr>
              <a:t> =</a:t>
            </a:r>
            <a:br>
              <a:rPr lang="en-US" sz="1961" dirty="0">
                <a:latin typeface="Consolas" panose="020B0609020204030204" pitchFamily="49" charset="0"/>
              </a:rPr>
            </a:br>
            <a:r>
              <a:rPr lang="en-US" sz="1961" dirty="0">
                <a:latin typeface="Consolas" panose="020B0609020204030204" pitchFamily="49" charset="0"/>
              </a:rPr>
              <a:t>     </a:t>
            </a:r>
            <a:r>
              <a:rPr lang="en-US" sz="1961" dirty="0" err="1">
                <a:latin typeface="Consolas" panose="020B0609020204030204" pitchFamily="49" charset="0"/>
              </a:rPr>
              <a:t>document.getElementsByTagName</a:t>
            </a:r>
            <a:r>
              <a:rPr lang="en-US" sz="1961" dirty="0">
                <a:latin typeface="Consolas" panose="020B0609020204030204" pitchFamily="49" charset="0"/>
              </a:rPr>
              <a:t>('body')[0];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myFunc</a:t>
            </a:r>
            <a:r>
              <a:rPr lang="en-US" sz="1961" dirty="0">
                <a:latin typeface="Consolas" panose="020B0609020204030204" pitchFamily="49" charset="0"/>
              </a:rPr>
              <a:t> : (</a:t>
            </a:r>
            <a:r>
              <a:rPr lang="en-US" sz="1961" dirty="0" err="1">
                <a:latin typeface="Consolas" panose="020B0609020204030204" pitchFamily="49" charset="0"/>
              </a:rPr>
              <a:t>x:number</a:t>
            </a:r>
            <a:r>
              <a:rPr lang="en-US" sz="1961" dirty="0">
                <a:latin typeface="Consolas" panose="020B0609020204030204" pitchFamily="49" charset="0"/>
              </a:rPr>
              <a:t>) =&gt; number =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function(</a:t>
            </a:r>
            <a:r>
              <a:rPr lang="en-US" sz="1961" dirty="0" err="1">
                <a:latin typeface="Consolas" panose="020B0609020204030204" pitchFamily="49" charset="0"/>
              </a:rPr>
              <a:t>x:number</a:t>
            </a:r>
            <a:r>
              <a:rPr lang="en-US" sz="1961" dirty="0">
                <a:latin typeface="Consolas" panose="020B0609020204030204" pitchFamily="49" charset="0"/>
              </a:rPr>
              <a:t>) : number { return x+1; }</a:t>
            </a:r>
          </a:p>
          <a:p>
            <a:pPr>
              <a:spcBef>
                <a:spcPts val="600"/>
              </a:spcBef>
            </a:pP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myPeople</a:t>
            </a:r>
            <a:r>
              <a:rPr lang="en-US" sz="1961" dirty="0">
                <a:latin typeface="Consolas" panose="020B0609020204030204" pitchFamily="49" charset="0"/>
              </a:rPr>
              <a:t>: {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: string, </a:t>
            </a:r>
            <a:r>
              <a:rPr lang="en-US" sz="1961" dirty="0" err="1">
                <a:latin typeface="Consolas" panose="020B0609020204030204" pitchFamily="49" charset="0"/>
              </a:rPr>
              <a:t>lastName</a:t>
            </a:r>
            <a:r>
              <a:rPr lang="en-US" sz="1961" dirty="0">
                <a:latin typeface="Consolas" panose="020B0609020204030204" pitchFamily="49" charset="0"/>
              </a:rPr>
              <a:t>: string}[] =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[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    { 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: “Alice", </a:t>
            </a:r>
            <a:r>
              <a:rPr lang="en-US" sz="1961" dirty="0" err="1">
                <a:latin typeface="Consolas" panose="020B0609020204030204" pitchFamily="49" charset="0"/>
              </a:rPr>
              <a:t>lastName</a:t>
            </a:r>
            <a:r>
              <a:rPr lang="en-US" sz="1961" dirty="0">
                <a:latin typeface="Consolas" panose="020B0609020204030204" pitchFamily="49" charset="0"/>
              </a:rPr>
              <a:t>: “Grapes" },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    { 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: “Bob", </a:t>
            </a:r>
            <a:r>
              <a:rPr lang="en-US" sz="1961" dirty="0" err="1">
                <a:latin typeface="Consolas" panose="020B0609020204030204" pitchFamily="49" charset="0"/>
              </a:rPr>
              <a:t>lastName</a:t>
            </a:r>
            <a:r>
              <a:rPr lang="en-US" sz="1961" dirty="0">
                <a:latin typeface="Consolas" panose="020B0609020204030204" pitchFamily="49" charset="0"/>
              </a:rPr>
              <a:t>: “German" }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]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633526" y="1505218"/>
            <a:ext cx="1348317" cy="526399"/>
          </a:xfrm>
          <a:prstGeom prst="wedgeRectCallout">
            <a:avLst>
              <a:gd name="adj1" fmla="val 111359"/>
              <a:gd name="adj2" fmla="val -199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7" name="Rectangular Callout 6"/>
          <p:cNvSpPr/>
          <p:nvPr/>
        </p:nvSpPr>
        <p:spPr>
          <a:xfrm>
            <a:off x="633525" y="1505218"/>
            <a:ext cx="1348317" cy="526399"/>
          </a:xfrm>
          <a:prstGeom prst="wedgeRectCallout">
            <a:avLst>
              <a:gd name="adj1" fmla="val 110674"/>
              <a:gd name="adj2" fmla="val 41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Intrinsics</a:t>
            </a:r>
            <a:endParaRPr lang="en-US" sz="1800" dirty="0"/>
          </a:p>
        </p:txBody>
      </p:sp>
      <p:sp>
        <p:nvSpPr>
          <p:cNvPr id="9" name="Rectangular Callout 8"/>
          <p:cNvSpPr/>
          <p:nvPr/>
        </p:nvSpPr>
        <p:spPr>
          <a:xfrm>
            <a:off x="633526" y="2156967"/>
            <a:ext cx="1348317" cy="526399"/>
          </a:xfrm>
          <a:prstGeom prst="wedgeRectCallout">
            <a:avLst>
              <a:gd name="adj1" fmla="val 111359"/>
              <a:gd name="adj2" fmla="val -199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33525" y="2156967"/>
            <a:ext cx="1348317" cy="526399"/>
          </a:xfrm>
          <a:prstGeom prst="wedgeRectCallout">
            <a:avLst>
              <a:gd name="adj1" fmla="val 110674"/>
              <a:gd name="adj2" fmla="val 41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Any and Casting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633526" y="2808715"/>
            <a:ext cx="1348317" cy="526399"/>
          </a:xfrm>
          <a:prstGeom prst="wedgeRectCallout">
            <a:avLst>
              <a:gd name="adj1" fmla="val 111359"/>
              <a:gd name="adj2" fmla="val -199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3" name="Rectangular Callout 12"/>
          <p:cNvSpPr/>
          <p:nvPr/>
        </p:nvSpPr>
        <p:spPr>
          <a:xfrm>
            <a:off x="633525" y="2808715"/>
            <a:ext cx="1348317" cy="526399"/>
          </a:xfrm>
          <a:prstGeom prst="wedgeRectCallout">
            <a:avLst>
              <a:gd name="adj1" fmla="val 110674"/>
              <a:gd name="adj2" fmla="val 414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Built-in objects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33525" y="3460464"/>
            <a:ext cx="1348317" cy="526399"/>
          </a:xfrm>
          <a:prstGeom prst="wedgeRectCallout">
            <a:avLst>
              <a:gd name="adj1" fmla="val 111359"/>
              <a:gd name="adj2" fmla="val 54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Functions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33523" y="4112212"/>
            <a:ext cx="1348317" cy="782268"/>
          </a:xfrm>
          <a:prstGeom prst="wedgeRectCallout">
            <a:avLst>
              <a:gd name="adj1" fmla="val 110644"/>
              <a:gd name="adj2" fmla="val 267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Complex Types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975926-8804-4D5A-8599-506080FE122A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5FD416-723A-4EEE-9F35-4AE5D995BAAB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7636316-7B42-4E16-880E-6B96B6C21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068F179-B68B-44C7-962C-73F9A6453216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BB2E267-836A-400C-A5B2-AD6838F2B1D4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064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(2) ES6 Compatibility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211493" y="1480522"/>
            <a:ext cx="8217164" cy="4453463"/>
          </a:xfrm>
        </p:spPr>
        <p:txBody>
          <a:bodyPr/>
          <a:lstStyle/>
          <a:p>
            <a:pPr>
              <a:spcBef>
                <a:spcPts val="600"/>
              </a:spcBef>
            </a:pPr>
            <a:endParaRPr lang="en-US" sz="196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</a:t>
            </a: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</a:t>
            </a:r>
            <a:r>
              <a:rPr lang="en-US" sz="1961" dirty="0" err="1">
                <a:latin typeface="Consolas" panose="020B0609020204030204" pitchFamily="49" charset="0"/>
              </a:rPr>
              <a:t>myFunc</a:t>
            </a:r>
            <a:r>
              <a:rPr lang="en-US" sz="1961" dirty="0">
                <a:latin typeface="Consolas" panose="020B0609020204030204" pitchFamily="49" charset="0"/>
              </a:rPr>
              <a:t> : (</a:t>
            </a:r>
            <a:r>
              <a:rPr lang="en-US" sz="1961" dirty="0" err="1">
                <a:latin typeface="Consolas" panose="020B0609020204030204" pitchFamily="49" charset="0"/>
              </a:rPr>
              <a:t>nx:number</a:t>
            </a:r>
            <a:r>
              <a:rPr lang="en-US" sz="1961" dirty="0">
                <a:latin typeface="Consolas" panose="020B0609020204030204" pitchFamily="49" charset="0"/>
              </a:rPr>
              <a:t>) =&gt; number =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    (</a:t>
            </a:r>
            <a:r>
              <a:rPr lang="en-US" sz="1961" dirty="0" err="1">
                <a:latin typeface="Consolas" panose="020B0609020204030204" pitchFamily="49" charset="0"/>
              </a:rPr>
              <a:t>n:number</a:t>
            </a:r>
            <a:r>
              <a:rPr lang="en-US" sz="1961" dirty="0">
                <a:latin typeface="Consolas" panose="020B0609020204030204" pitchFamily="49" charset="0"/>
              </a:rPr>
              <a:t>) =&gt; {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        return n+1;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endParaRPr lang="en-US" sz="196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let x:number = 1;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if (true) {  let x:number = 100; }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if (x === 1) { alert ('It worked!') }</a:t>
            </a:r>
          </a:p>
          <a:p>
            <a:pPr>
              <a:spcBef>
                <a:spcPts val="600"/>
              </a:spcBef>
            </a:pPr>
            <a:endParaRPr lang="en-US" sz="196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</a:t>
            </a: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target: string = ‘world’;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</a:t>
            </a: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greeting: string = `Hello, ${target}`;</a:t>
            </a:r>
          </a:p>
          <a:p>
            <a:pPr>
              <a:spcBef>
                <a:spcPts val="600"/>
              </a:spcBef>
            </a:pPr>
            <a:endParaRPr lang="en-US" sz="1961" dirty="0"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10377" y="1776265"/>
            <a:ext cx="1348317" cy="1003972"/>
          </a:xfrm>
          <a:prstGeom prst="wedgeRectCallout">
            <a:avLst>
              <a:gd name="adj1" fmla="val 132135"/>
              <a:gd name="adj2" fmla="val -25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“Fat Arrow” function syntax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10377" y="2986736"/>
            <a:ext cx="1348317" cy="1062031"/>
          </a:xfrm>
          <a:prstGeom prst="wedgeRectCallout">
            <a:avLst>
              <a:gd name="adj1" fmla="val 136991"/>
              <a:gd name="adj2" fmla="val 27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Block scoped variables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10377" y="4445260"/>
            <a:ext cx="1348317" cy="782268"/>
          </a:xfrm>
          <a:prstGeom prst="wedgeRectCallout">
            <a:avLst>
              <a:gd name="adj1" fmla="val 131450"/>
              <a:gd name="adj2" fmla="val 4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Template strings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464E7F-899C-4521-8D20-FA11ACE8218C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2FACFF-3E11-4697-8F8D-14FC296960C3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596D60-FB84-4986-B373-A97EC520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9C2A41A-3E4D-484D-AC50-6ED13714A78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A1D983-2A6D-49E3-A32E-354053B81432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(3) Classes and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510301" y="1187962"/>
            <a:ext cx="9681700" cy="5669552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interface </a:t>
            </a:r>
            <a:r>
              <a:rPr lang="en-US" sz="1961" dirty="0" err="1">
                <a:latin typeface="Consolas" panose="020B0609020204030204" pitchFamily="49" charset="0"/>
              </a:rPr>
              <a:t>IPerson</a:t>
            </a:r>
            <a:r>
              <a:rPr lang="en-US" sz="1961" dirty="0"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</a:t>
            </a:r>
            <a:r>
              <a:rPr lang="en-US" sz="1961" dirty="0" err="1">
                <a:latin typeface="Consolas" panose="020B0609020204030204" pitchFamily="49" charset="0"/>
              </a:rPr>
              <a:t>getName</a:t>
            </a:r>
            <a:r>
              <a:rPr lang="en-US" sz="1961" dirty="0">
                <a:latin typeface="Consolas" panose="020B0609020204030204" pitchFamily="49" charset="0"/>
              </a:rPr>
              <a:t>(): string;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}</a:t>
            </a:r>
            <a:br>
              <a:rPr lang="en-US" sz="1961" dirty="0">
                <a:latin typeface="Consolas" panose="020B0609020204030204" pitchFamily="49" charset="0"/>
              </a:rPr>
            </a:br>
            <a:endParaRPr lang="en-US" sz="196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class Person implements </a:t>
            </a:r>
            <a:r>
              <a:rPr lang="en-US" sz="1961" dirty="0" err="1">
                <a:latin typeface="Consolas" panose="020B0609020204030204" pitchFamily="49" charset="0"/>
              </a:rPr>
              <a:t>IPerson</a:t>
            </a:r>
            <a:r>
              <a:rPr lang="en-US" sz="1961" dirty="0">
                <a:latin typeface="Consolas" panose="020B060902020403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private 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: string;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private </a:t>
            </a:r>
            <a:r>
              <a:rPr lang="en-US" sz="1961" dirty="0" err="1">
                <a:latin typeface="Consolas" panose="020B0609020204030204" pitchFamily="49" charset="0"/>
              </a:rPr>
              <a:t>lastName</a:t>
            </a:r>
            <a:r>
              <a:rPr lang="en-US" sz="1961" dirty="0">
                <a:latin typeface="Consolas" panose="020B0609020204030204" pitchFamily="49" charset="0"/>
              </a:rPr>
              <a:t>: string;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constructor (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: string, </a:t>
            </a:r>
            <a:r>
              <a:rPr lang="en-US" sz="1961" dirty="0" err="1">
                <a:latin typeface="Consolas" panose="020B0609020204030204" pitchFamily="49" charset="0"/>
              </a:rPr>
              <a:t>lastName:string</a:t>
            </a:r>
            <a:r>
              <a:rPr lang="en-US" sz="1961" dirty="0">
                <a:latin typeface="Consolas" panose="020B0609020204030204" pitchFamily="49" charset="0"/>
              </a:rPr>
              <a:t>) {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</a:t>
            </a:r>
            <a:r>
              <a:rPr lang="en-US" sz="1961" dirty="0" err="1">
                <a:latin typeface="Consolas" panose="020B0609020204030204" pitchFamily="49" charset="0"/>
              </a:rPr>
              <a:t>this.firstName</a:t>
            </a:r>
            <a:r>
              <a:rPr lang="en-US" sz="1961" dirty="0">
                <a:latin typeface="Consolas" panose="020B0609020204030204" pitchFamily="49" charset="0"/>
              </a:rPr>
              <a:t> = </a:t>
            </a:r>
            <a:r>
              <a:rPr lang="en-US" sz="1961" dirty="0" err="1">
                <a:latin typeface="Consolas" panose="020B0609020204030204" pitchFamily="49" charset="0"/>
              </a:rPr>
              <a:t>firstName</a:t>
            </a:r>
            <a:r>
              <a:rPr lang="en-US" sz="1961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    </a:t>
            </a:r>
            <a:r>
              <a:rPr lang="en-US" sz="1961" dirty="0" err="1">
                <a:latin typeface="Consolas" panose="020B0609020204030204" pitchFamily="49" charset="0"/>
              </a:rPr>
              <a:t>this.lastName</a:t>
            </a:r>
            <a:r>
              <a:rPr lang="en-US" sz="1961" dirty="0">
                <a:latin typeface="Consolas" panose="020B0609020204030204" pitchFamily="49" charset="0"/>
              </a:rPr>
              <a:t> = </a:t>
            </a:r>
            <a:r>
              <a:rPr lang="en-US" sz="1961" dirty="0" err="1">
                <a:latin typeface="Consolas" panose="020B0609020204030204" pitchFamily="49" charset="0"/>
              </a:rPr>
              <a:t>lastName</a:t>
            </a:r>
            <a:r>
              <a:rPr lang="en-US" sz="1961" dirty="0">
                <a:latin typeface="Consolas" panose="020B0609020204030204" pitchFamily="49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}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    </a:t>
            </a:r>
            <a:r>
              <a:rPr lang="en-US" sz="1961" dirty="0" err="1">
                <a:latin typeface="Consolas" panose="020B0609020204030204" pitchFamily="49" charset="0"/>
              </a:rPr>
              <a:t>getName</a:t>
            </a:r>
            <a:r>
              <a:rPr lang="en-US" sz="1961" dirty="0">
                <a:latin typeface="Consolas" panose="020B0609020204030204" pitchFamily="49" charset="0"/>
              </a:rPr>
              <a:t>() {  return </a:t>
            </a:r>
            <a:r>
              <a:rPr lang="en-US" sz="1961" dirty="0" err="1">
                <a:latin typeface="Consolas" panose="020B0609020204030204" pitchFamily="49" charset="0"/>
              </a:rPr>
              <a:t>this.firstName</a:t>
            </a:r>
            <a:r>
              <a:rPr lang="en-US" sz="1961" dirty="0">
                <a:latin typeface="Consolas" panose="020B0609020204030204" pitchFamily="49" charset="0"/>
              </a:rPr>
              <a:t> + " " + </a:t>
            </a:r>
            <a:r>
              <a:rPr lang="en-US" sz="1961" dirty="0" err="1">
                <a:latin typeface="Consolas" panose="020B0609020204030204" pitchFamily="49" charset="0"/>
              </a:rPr>
              <a:t>this.lastName</a:t>
            </a:r>
            <a:r>
              <a:rPr lang="en-US" sz="1961" dirty="0">
                <a:latin typeface="Consolas" panose="020B0609020204030204" pitchFamily="49" charset="0"/>
              </a:rPr>
              <a:t>; }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}</a:t>
            </a:r>
          </a:p>
          <a:p>
            <a:pPr>
              <a:spcBef>
                <a:spcPts val="600"/>
              </a:spcBef>
            </a:pPr>
            <a:br>
              <a:rPr lang="en-US" sz="1961" dirty="0">
                <a:latin typeface="Consolas" panose="020B0609020204030204" pitchFamily="49" charset="0"/>
              </a:rPr>
            </a:br>
            <a:r>
              <a:rPr lang="en-US" sz="1961" dirty="0">
                <a:latin typeface="Consolas" panose="020B0609020204030204" pitchFamily="49" charset="0"/>
              </a:rPr>
              <a:t>    </a:t>
            </a: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me: </a:t>
            </a:r>
            <a:r>
              <a:rPr lang="en-US" sz="1961" dirty="0" err="1">
                <a:latin typeface="Consolas" panose="020B0609020204030204" pitchFamily="49" charset="0"/>
              </a:rPr>
              <a:t>IPerson</a:t>
            </a:r>
            <a:r>
              <a:rPr lang="en-US" sz="1961" dirty="0">
                <a:latin typeface="Consolas" panose="020B0609020204030204" pitchFamily="49" charset="0"/>
              </a:rPr>
              <a:t> = new Person("Bob", "German");</a:t>
            </a:r>
          </a:p>
          <a:p>
            <a:pPr>
              <a:spcBef>
                <a:spcPts val="600"/>
              </a:spcBef>
            </a:pPr>
            <a:r>
              <a:rPr lang="en-US" sz="1961" dirty="0">
                <a:latin typeface="Consolas" panose="020B0609020204030204" pitchFamily="49" charset="0"/>
              </a:rPr>
              <a:t>    </a:t>
            </a:r>
            <a:r>
              <a:rPr lang="en-US" sz="1961" dirty="0" err="1">
                <a:latin typeface="Consolas" panose="020B0609020204030204" pitchFamily="49" charset="0"/>
              </a:rPr>
              <a:t>var</a:t>
            </a:r>
            <a:r>
              <a:rPr lang="en-US" sz="1961" dirty="0">
                <a:latin typeface="Consolas" panose="020B0609020204030204" pitchFamily="49" charset="0"/>
              </a:rPr>
              <a:t> result = </a:t>
            </a:r>
            <a:r>
              <a:rPr lang="en-US" sz="1961" dirty="0" err="1">
                <a:latin typeface="Consolas" panose="020B0609020204030204" pitchFamily="49" charset="0"/>
              </a:rPr>
              <a:t>me.getName</a:t>
            </a:r>
            <a:r>
              <a:rPr lang="en-US" sz="1961" dirty="0">
                <a:latin typeface="Consolas" panose="020B0609020204030204" pitchFamily="49" charset="0"/>
              </a:rPr>
              <a:t>();</a:t>
            </a:r>
          </a:p>
          <a:p>
            <a:pPr>
              <a:spcBef>
                <a:spcPts val="600"/>
              </a:spcBef>
            </a:pPr>
            <a:endParaRPr lang="en-US" sz="1961" dirty="0">
              <a:latin typeface="Consolas" panose="020B0609020204030204" pitchFamily="49" charset="0"/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656667" y="1242496"/>
            <a:ext cx="1348317" cy="745391"/>
          </a:xfrm>
          <a:prstGeom prst="wedgeRectCallout">
            <a:avLst>
              <a:gd name="adj1" fmla="val 111359"/>
              <a:gd name="adj2" fmla="val -257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Interface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656667" y="2817548"/>
            <a:ext cx="1348317" cy="698538"/>
          </a:xfrm>
          <a:prstGeom prst="wedgeRectCallout">
            <a:avLst>
              <a:gd name="adj1" fmla="val 107280"/>
              <a:gd name="adj2" fmla="val -285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Class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656667" y="5422186"/>
            <a:ext cx="1348317" cy="782268"/>
          </a:xfrm>
          <a:prstGeom prst="wedgeRectCallout">
            <a:avLst>
              <a:gd name="adj1" fmla="val 116214"/>
              <a:gd name="adj2" fmla="val 419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Usage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608629-AA66-41D1-84B4-1D1EF1EE25E3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01ABD6-E15C-48EE-A324-10AF2BF8AB6E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3FFFA71-CEFF-4C9B-9B77-7C5690C6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1A31E3-2605-45E7-8025-0CACDCCD761E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01A367-63CC-4B7E-B68F-4FDBCB1951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24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784958-E187-4883-A133-109B060C34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388072"/>
          </a:xfrm>
        </p:spPr>
        <p:txBody>
          <a:bodyPr/>
          <a:lstStyle/>
          <a:p>
            <a:r>
              <a:rPr lang="en-US" dirty="0"/>
              <a:t>Work for both TypeScript and JavaScript projects</a:t>
            </a:r>
          </a:p>
          <a:p>
            <a:r>
              <a:rPr lang="en-US" dirty="0"/>
              <a:t>Work seamlessly with </a:t>
            </a:r>
            <a:r>
              <a:rPr lang="en-US" dirty="0" err="1"/>
              <a:t>SPFx</a:t>
            </a:r>
            <a:r>
              <a:rPr lang="en-US" dirty="0"/>
              <a:t> projects but can also work with plain JS solutions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51F0FF-CD74-4F66-BE95-AD4AF8C5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6940D85E-9F8E-4D7B-80DC-7E1EFDEB9120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D52D4A5-2C94-4E95-99E5-7BB664E8D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019678"/>
              </p:ext>
            </p:extLst>
          </p:nvPr>
        </p:nvGraphicFramePr>
        <p:xfrm>
          <a:off x="445659" y="2130402"/>
          <a:ext cx="11441541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542">
                  <a:extLst>
                    <a:ext uri="{9D8B030D-6E8A-4147-A177-3AD203B41FA5}">
                      <a16:colId xmlns:a16="http://schemas.microsoft.com/office/drawing/2014/main" val="361985406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64357057"/>
                    </a:ext>
                  </a:extLst>
                </a:gridCol>
                <a:gridCol w="9143999">
                  <a:extLst>
                    <a:ext uri="{9D8B030D-6E8A-4147-A177-3AD203B41FA5}">
                      <a16:colId xmlns:a16="http://schemas.microsoft.com/office/drawing/2014/main" val="42577930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@</a:t>
                      </a:r>
                      <a:r>
                        <a:rPr lang="en-US" sz="1600" b="0" dirty="0" err="1">
                          <a:effectLst/>
                        </a:rPr>
                        <a:t>pnp</a:t>
                      </a:r>
                      <a:r>
                        <a:rPr lang="en-US" sz="1600" b="0" dirty="0">
                          <a:effectLst/>
                        </a:rPr>
                        <a:t>/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t"/>
                      <a:endParaRPr lang="en-US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914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 dirty="0">
                          <a:solidFill>
                            <a:srgbClr val="2196F3"/>
                          </a:solidFill>
                          <a:effectLst/>
                          <a:hlinkClick r:id="rId3"/>
                        </a:rPr>
                        <a:t>common</a:t>
                      </a:r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functionality across all pnp libraries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52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4"/>
                        </a:rPr>
                        <a:t>config-store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way to manage configuration within your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5"/>
                        </a:rPr>
                        <a:t>graph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a fluent api for working with Microsoft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5663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6"/>
                        </a:rPr>
                        <a:t>logging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Light-weight, subscribable logging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544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7"/>
                        </a:rPr>
                        <a:t>nodejs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enabling the @pnp libraries within nodejs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97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8"/>
                        </a:rPr>
                        <a:t>odata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shared odata functionality and base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787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9"/>
                        </a:rPr>
                        <a:t>pnpjs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Rollup library of core functionality (mimics sp-pnp-js)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905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0"/>
                        </a:rPr>
                        <a:t>sp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964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1"/>
                        </a:rPr>
                        <a:t>sp-addinhelpers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>
                          <a:effectLst/>
                        </a:rPr>
                        <a:t>Provides functionality for working within SharePoint add-ins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313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2"/>
                        </a:rPr>
                        <a:t>sp-clientsvc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library provides base classes for working with the legacy SharePoint </a:t>
                      </a:r>
                      <a:endParaRPr lang="en-US" sz="14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29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endParaRPr lang="en-US" sz="1600" b="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u="none" strike="noStrike">
                          <a:solidFill>
                            <a:srgbClr val="2196F3"/>
                          </a:solidFill>
                          <a:effectLst/>
                          <a:hlinkClick r:id="rId13"/>
                        </a:rPr>
                        <a:t>sp-taxonomy</a:t>
                      </a:r>
                      <a:endParaRPr lang="en-US" sz="16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0" dirty="0">
                          <a:effectLst/>
                        </a:rPr>
                        <a:t>Provides a fluent </a:t>
                      </a:r>
                      <a:r>
                        <a:rPr lang="en-US" sz="1600" b="0" dirty="0" err="1">
                          <a:effectLst/>
                        </a:rPr>
                        <a:t>api</a:t>
                      </a:r>
                      <a:r>
                        <a:rPr lang="en-US" sz="1600" b="0" dirty="0">
                          <a:effectLst/>
                        </a:rPr>
                        <a:t> for working with SharePoint Managed Metadata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865862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502ECBF-60EE-4F58-8FFD-F05A8DE61782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BA1ED1-2040-4568-A25D-D8A6EB880BBC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BA0887-0DA3-4853-BF8B-C45FA53D9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8A9D51-2E96-4FC0-8C23-4B8EE279469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29FBD-3FBE-4BB5-8515-002CBCF12B21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3396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19BD77-F99F-4A31-B9D6-83D531B51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023307"/>
            <a:ext cx="11277601" cy="1634294"/>
          </a:xfrm>
        </p:spPr>
        <p:txBody>
          <a:bodyPr/>
          <a:lstStyle/>
          <a:p>
            <a:r>
              <a:rPr lang="en-US" dirty="0"/>
              <a:t>Anything you can do; I can do better...</a:t>
            </a:r>
            <a:br>
              <a:rPr lang="en-US" dirty="0"/>
            </a:br>
            <a:r>
              <a:rPr lang="en-US" sz="4400" dirty="0">
                <a:latin typeface="+mn-lt"/>
              </a:rPr>
              <a:t>Embracing the SharePoint Framework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71F0AB-E67F-48A6-8F04-E194025A6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Mark Rackley – Chief Strategy Officer – PAIT Group</a:t>
            </a:r>
          </a:p>
          <a:p>
            <a:r>
              <a:rPr lang="en-US" dirty="0"/>
              <a:t>Julie Turner – Partner – Sympraxis Consulting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CC83B4-8730-433B-9734-5D28EB4BA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1" y="5974780"/>
            <a:ext cx="1828800" cy="57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91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1902059"/>
          </a:xfrm>
        </p:spPr>
        <p:txBody>
          <a:bodyPr/>
          <a:lstStyle/>
          <a:p>
            <a:r>
              <a:rPr lang="en-US" dirty="0"/>
              <a:t>Introduced support in TypeScript in version 1.7 (released 3 years ago)</a:t>
            </a:r>
          </a:p>
          <a:p>
            <a:r>
              <a:rPr lang="en-US" dirty="0"/>
              <a:t>Support for JavaScript in ES8 (ES2017)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Async/Await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1E80B30-5149-4632-8385-14EBB0A0F69E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6845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 err="1"/>
              <a:t>SPFx</a:t>
            </a:r>
            <a:r>
              <a:rPr lang="en-US" dirty="0"/>
              <a:t> with Typescript/</a:t>
            </a:r>
            <a:r>
              <a:rPr lang="en-US" dirty="0" err="1"/>
              <a:t>PnPJS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Demo tagline or details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35680CFB-43CA-447E-823F-3E0985A6B198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78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344266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Lots of room for simple errors to catch you</a:t>
            </a:r>
          </a:p>
          <a:p>
            <a:pPr lvl="1"/>
            <a:r>
              <a:rPr lang="en-US" dirty="0"/>
              <a:t>Get Intellisense</a:t>
            </a:r>
          </a:p>
          <a:p>
            <a:pPr lvl="1"/>
            <a:r>
              <a:rPr lang="en-US" dirty="0"/>
              <a:t>Multiple web parts on a page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SPHttpClient</a:t>
            </a:r>
            <a:r>
              <a:rPr lang="en-US" dirty="0"/>
              <a:t> to make REST calls easier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Utilize </a:t>
            </a:r>
            <a:r>
              <a:rPr lang="en-US" dirty="0" err="1"/>
              <a:t>GraphHttpClient</a:t>
            </a:r>
            <a:r>
              <a:rPr lang="en-US" dirty="0"/>
              <a:t> to access the Microsoft Graph (or use fluent </a:t>
            </a:r>
            <a:r>
              <a:rPr lang="en-US" dirty="0" err="1"/>
              <a:t>PnPJS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Ability to streamline code for length and simplicity (async/await vs promises)</a:t>
            </a:r>
          </a:p>
          <a:p>
            <a:pPr lvl="1"/>
            <a:endParaRPr lang="en-US" dirty="0"/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Learning curve for TypeScript</a:t>
            </a:r>
          </a:p>
          <a:p>
            <a:pPr lvl="1"/>
            <a:r>
              <a:rPr lang="en-US" dirty="0"/>
              <a:t>Frameworks like Angular Elements and React have big learning curve</a:t>
            </a:r>
          </a:p>
          <a:p>
            <a:pPr lvl="1"/>
            <a:r>
              <a:rPr lang="en-US" dirty="0"/>
              <a:t>Harder to find the right answers – google </a:t>
            </a:r>
            <a:r>
              <a:rPr lang="en-US" dirty="0" err="1"/>
              <a:t>fu</a:t>
            </a:r>
            <a:r>
              <a:rPr lang="en-US" dirty="0"/>
              <a:t> failure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SharePoint Framework modern tooling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1E80B30-5149-4632-8385-14EBB0A0F69E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0683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9F151C-DAC5-4947-9F8A-D8D94E2DDE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874085"/>
          </a:xfrm>
        </p:spPr>
        <p:txBody>
          <a:bodyPr/>
          <a:lstStyle/>
          <a:p>
            <a:r>
              <a:rPr lang="en-US" dirty="0"/>
              <a:t>Governance</a:t>
            </a:r>
          </a:p>
          <a:p>
            <a:r>
              <a:rPr lang="en-US" dirty="0"/>
              <a:t>Ability for Admins to create site collection app catalog to silo solutions.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68F051-7F5F-4F9F-8FE5-15DD7C492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– Pros and Cons</a:t>
            </a:r>
          </a:p>
        </p:txBody>
      </p:sp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11C4AB44-3676-4287-ADDC-7826243F4239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BB0953-B73D-4968-A475-1B447E8F899B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C7925A2-EC7D-4C82-9CA2-51D87C724750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B433A8-B378-45B8-961C-362FB026F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34B5CBE-9B6A-4CEB-8A40-3DA85B87067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6F302A-F062-4C96-A7FA-E6B0A0BDB3B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89676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334" b="10712"/>
          <a:stretch/>
        </p:blipFill>
        <p:spPr>
          <a:xfrm>
            <a:off x="0" y="-96969"/>
            <a:ext cx="16011625" cy="73321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 bwMode="auto">
          <a:xfrm flipH="1">
            <a:off x="0" y="-96969"/>
            <a:ext cx="12192000" cy="7332169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944813"/>
            <a:ext cx="4960938" cy="830262"/>
          </a:xfrm>
        </p:spPr>
        <p:txBody>
          <a:bodyPr/>
          <a:lstStyle/>
          <a:p>
            <a:r>
              <a:rPr lang="en-US" sz="5996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42F8A3-7238-40CE-80B9-E8967121E4AE}"/>
              </a:ext>
            </a:extLst>
          </p:cNvPr>
          <p:cNvSpPr/>
          <p:nvPr/>
        </p:nvSpPr>
        <p:spPr bwMode="auto">
          <a:xfrm>
            <a:off x="7543800" y="457200"/>
            <a:ext cx="4191000" cy="757130"/>
          </a:xfrm>
          <a:prstGeom prst="rect">
            <a:avLst/>
          </a:prstGeom>
          <a:solidFill>
            <a:srgbClr val="FFFF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Thank you and resources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This slide will animate and advance automatically to the next slide [Thank you &amp; resources] where you can conclude.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Do not change this slide. DO delete this note.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CA7CE-5329-468C-B337-F57E1886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00">
        <p:fade/>
      </p:transition>
    </mc:Choice>
    <mc:Fallback xmlns="">
      <p:transition spd="med" advTm="45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6.25E-7 -3.7037E-7 L -0.31289 -3.7037E-7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08" t="13334" r="20048" b="14619"/>
          <a:stretch/>
        </p:blipFill>
        <p:spPr>
          <a:xfrm>
            <a:off x="1" y="-96969"/>
            <a:ext cx="12192000" cy="69549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082D5-C4BE-446D-8868-85A40B2732A0}"/>
              </a:ext>
            </a:extLst>
          </p:cNvPr>
          <p:cNvSpPr/>
          <p:nvPr/>
        </p:nvSpPr>
        <p:spPr bwMode="auto">
          <a:xfrm flipH="1">
            <a:off x="0" y="-96969"/>
            <a:ext cx="12192000" cy="6954969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93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88938"/>
            <a:ext cx="3581400" cy="665162"/>
          </a:xfrm>
        </p:spPr>
        <p:txBody>
          <a:bodyPr/>
          <a:lstStyle/>
          <a:p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Thank you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6E9EF08-C12F-45DA-8D05-EE654F6ECD01}"/>
              </a:ext>
            </a:extLst>
          </p:cNvPr>
          <p:cNvSpPr txBox="1">
            <a:spLocks/>
          </p:cNvSpPr>
          <p:nvPr/>
        </p:nvSpPr>
        <p:spPr>
          <a:xfrm>
            <a:off x="8382000" y="388780"/>
            <a:ext cx="33528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800" dirty="0">
                <a:solidFill>
                  <a:srgbClr val="0071B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Questions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97B5250-19FD-415F-8B58-E43DCB8BDB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487542"/>
              </p:ext>
            </p:extLst>
          </p:nvPr>
        </p:nvGraphicFramePr>
        <p:xfrm>
          <a:off x="457200" y="2389865"/>
          <a:ext cx="11277600" cy="384048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4953000">
                  <a:extLst>
                    <a:ext uri="{9D8B030D-6E8A-4147-A177-3AD203B41FA5}">
                      <a16:colId xmlns:a16="http://schemas.microsoft.com/office/drawing/2014/main" val="1156708157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777635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aka.ms/SPC/Sessions/&lt;code&gt;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Share slides and resources from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46202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</a:t>
                      </a:r>
                      <a:r>
                        <a:rPr lang="en-US" sz="1600"/>
                        <a:t>/SPC/</a:t>
                      </a:r>
                      <a:r>
                        <a:rPr lang="en-US" sz="1600" dirty="0"/>
                        <a:t>Sessions/&lt;product&gt;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Learn more from related sessions at SPC19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2006038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aka.ms/&lt;product&gt;/Resources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Explore resources for deployment and adoption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889603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aka.ms/&lt;product&gt;/Blog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/>
                        <a:t>Stay up to date on the latest product news</a:t>
                      </a:r>
                      <a:endParaRPr lang="en-US" sz="1600" kern="0" dirty="0">
                        <a:gradFill>
                          <a:gsLst>
                            <a:gs pos="45161">
                              <a:srgbClr val="1A1A1A"/>
                            </a:gs>
                            <a:gs pos="36000">
                              <a:srgbClr val="1A1A1A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5528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aka.ms/&lt;product&gt;/Blog/SPC19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/>
                        <a:t>Review the news and announcements from SPC19</a:t>
                      </a:r>
                      <a:endParaRPr lang="en-US" sz="1600" kern="0" dirty="0">
                        <a:gradFill>
                          <a:gsLst>
                            <a:gs pos="45161">
                              <a:srgbClr val="1A1A1A"/>
                            </a:gs>
                            <a:gs pos="36000">
                              <a:srgbClr val="1A1A1A"/>
                            </a:gs>
                          </a:gsLst>
                          <a:lin ang="5400000" scaled="0"/>
                        </a:gradFill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176227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aka.ms/&lt;product&gt;/Community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Join the conversation in the Microsoft Technical Community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73455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aka.ms/&lt;product&gt;/Feedback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0" dirty="0"/>
                        <a:t>Give us feedback and input to shape the future</a:t>
                      </a:r>
                      <a:endParaRPr lang="en-US" sz="1600" kern="0" dirty="0">
                        <a:gradFill>
                          <a:gsLst>
                            <a:gs pos="45161">
                              <a:srgbClr val="1A1A1A"/>
                            </a:gs>
                            <a:gs pos="36000">
                              <a:srgbClr val="1A1A1A"/>
                            </a:gs>
                          </a:gsLst>
                          <a:lin ang="5400000" scaled="0"/>
                        </a:gradFill>
                        <a:latin typeface="+mn-lt"/>
                      </a:endParaRP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64602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aka.ms/M365Roadmap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Discover what’s coming with the Microsoft 365 Roadmap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125633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@&lt;speaker&gt; #SPC19</a:t>
                      </a:r>
                    </a:p>
                  </a:txBody>
                  <a:tcPr marT="91440" marB="91440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Follow me and share this session</a:t>
                      </a:r>
                    </a:p>
                  </a:txBody>
                  <a:tcPr marT="91440" marB="91440"/>
                </a:tc>
                <a:extLst>
                  <a:ext uri="{0D108BD9-81ED-4DB2-BD59-A6C34878D82A}">
                    <a16:rowId xmlns:a16="http://schemas.microsoft.com/office/drawing/2014/main" val="3918267713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6A145E5-CDBB-4FBE-8A95-816D2991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33955"/>
            <a:ext cx="2743200" cy="86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9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F97E1-3FDE-4EC1-A279-1A794C8F5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263226"/>
            <a:ext cx="11276900" cy="3607141"/>
          </a:xfrm>
        </p:spPr>
        <p:txBody>
          <a:bodyPr/>
          <a:lstStyle/>
          <a:p>
            <a:r>
              <a:rPr lang="en-US" sz="2400" dirty="0">
                <a:latin typeface="+mj-lt"/>
                <a:cs typeface="Segoe UI Semibold" panose="020B0702040204020203" pitchFamily="34" charset="0"/>
              </a:rPr>
              <a:t>Anything you can do; I can do better... Embracing the SharePoint Framework</a:t>
            </a:r>
            <a:br>
              <a:rPr lang="en-US" sz="2400" dirty="0">
                <a:latin typeface="+mj-lt"/>
                <a:cs typeface="Segoe UI Semibold" panose="020B0702040204020203" pitchFamily="34" charset="0"/>
              </a:rPr>
            </a:br>
            <a:r>
              <a:rPr lang="en-US" sz="1600" dirty="0"/>
              <a:t>Development in SharePoint should be done with the SharePoint Framework, but is it worth it? TypeScript &amp; React are complicated to learn. We've been doing great for years with just JavaScript, why stop now? Join this lively demo packed session &amp; watch Mark Rackley go head-to-head with Julie Turner as Julie tries to convince Mark to embrace the SharePoint Framework. Attendees will learn:</a:t>
            </a:r>
          </a:p>
          <a:p>
            <a:r>
              <a:rPr lang="en-US" sz="1600" dirty="0"/>
              <a:t>-What's Possible with the </a:t>
            </a:r>
            <a:r>
              <a:rPr lang="en-US" sz="1600" dirty="0" err="1"/>
              <a:t>SPFx</a:t>
            </a:r>
            <a:endParaRPr lang="en-US" sz="1600" dirty="0"/>
          </a:p>
          <a:p>
            <a:r>
              <a:rPr lang="en-US" sz="1600" dirty="0"/>
              <a:t>-The real benefits of the </a:t>
            </a:r>
            <a:r>
              <a:rPr lang="en-US" sz="1600" dirty="0" err="1"/>
              <a:t>SPFx,TypeScript</a:t>
            </a:r>
            <a:r>
              <a:rPr lang="en-US" sz="1600" dirty="0"/>
              <a:t>, &amp; React</a:t>
            </a:r>
          </a:p>
          <a:p>
            <a:r>
              <a:rPr lang="en-US" sz="1600" dirty="0"/>
              <a:t>-How to transition to the </a:t>
            </a:r>
            <a:r>
              <a:rPr lang="en-US" sz="1600" dirty="0" err="1"/>
              <a:t>SPFx</a:t>
            </a:r>
            <a:endParaRPr lang="en-US" sz="2000" dirty="0"/>
          </a:p>
          <a:p>
            <a:r>
              <a:rPr lang="en-US" sz="2000" dirty="0">
                <a:latin typeface="+mj-lt"/>
              </a:rPr>
              <a:t>SharePoint Conference 2019</a:t>
            </a:r>
            <a:br>
              <a:rPr lang="en-US" sz="2000" dirty="0">
                <a:latin typeface="+mj-lt"/>
              </a:rPr>
            </a:br>
            <a:r>
              <a:rPr lang="en-US" sz="1200" dirty="0">
                <a:hlinkClick r:id="rId2"/>
              </a:rPr>
              <a:t>https://sharepointna.com/#!/session/Anything%20you%20can%20do,%20I%20can%20do%20better...%20Embracing%20the%20SharePoint%20Framework/3783 </a:t>
            </a:r>
            <a:br>
              <a:rPr lang="en-US" sz="1200" dirty="0"/>
            </a:br>
            <a:r>
              <a:rPr lang="en-US" sz="1200" dirty="0"/>
              <a:t>5/22/2019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11:30am</a:t>
            </a:r>
            <a:b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</a:b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318</a:t>
            </a:r>
          </a:p>
          <a:p>
            <a:pPr>
              <a:spcBef>
                <a:spcPts val="0"/>
              </a:spcBef>
            </a:pP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Mark </a:t>
            </a:r>
            <a:r>
              <a:rPr lang="en-US" sz="1200" dirty="0" err="1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Rackely</a:t>
            </a:r>
            <a:r>
              <a:rPr lang="en-US" sz="1200" dirty="0">
                <a:gradFill>
                  <a:gsLst>
                    <a:gs pos="1250">
                      <a:srgbClr val="000000"/>
                    </a:gs>
                    <a:gs pos="99000">
                      <a:srgbClr val="000000"/>
                    </a:gs>
                  </a:gsLst>
                  <a:lin ang="5400000" scaled="0"/>
                </a:gradFill>
                <a:latin typeface="Segoe UI Semibold"/>
              </a:rPr>
              <a:t>, Julie Turner</a:t>
            </a:r>
            <a:endParaRPr lang="en-US" sz="12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0BB34-D338-4815-95F4-C58D4949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code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32B3BE-58DF-4F17-BF2D-2EDA06204B60}"/>
              </a:ext>
            </a:extLst>
          </p:cNvPr>
          <p:cNvSpPr/>
          <p:nvPr/>
        </p:nvSpPr>
        <p:spPr bwMode="auto">
          <a:xfrm>
            <a:off x="7543800" y="457200"/>
            <a:ext cx="4191000" cy="424732"/>
          </a:xfrm>
          <a:prstGeom prst="rect">
            <a:avLst/>
          </a:prstGeom>
          <a:solidFill>
            <a:srgbClr val="FFFFC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Session information [hidden slide]</a:t>
            </a:r>
          </a:p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Populate your session information here</a:t>
            </a:r>
          </a:p>
        </p:txBody>
      </p:sp>
    </p:spTree>
    <p:extLst>
      <p:ext uri="{BB962C8B-B14F-4D97-AF65-F5344CB8AC3E}">
        <p14:creationId xmlns:p14="http://schemas.microsoft.com/office/powerpoint/2010/main" val="19387454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28C1C0-874D-44E9-B672-F9C518F0578C}"/>
              </a:ext>
            </a:extLst>
          </p:cNvPr>
          <p:cNvGrpSpPr/>
          <p:nvPr/>
        </p:nvGrpSpPr>
        <p:grpSpPr>
          <a:xfrm>
            <a:off x="9740193" y="889130"/>
            <a:ext cx="1865907" cy="2333162"/>
            <a:chOff x="9935504" y="906462"/>
            <a:chExt cx="1903322" cy="237994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5504" y="906462"/>
              <a:ext cx="1903322" cy="2379947"/>
            </a:xfrm>
            <a:prstGeom prst="rect">
              <a:avLst/>
            </a:prstGeom>
            <a:ln>
              <a:noFill/>
            </a:ln>
            <a:effectLst>
              <a:softEdge rad="63500"/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85493" y="2802278"/>
              <a:ext cx="453333" cy="453333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324593" y="2159537"/>
            <a:ext cx="7050697" cy="4425626"/>
            <a:chOff x="6586407" y="2742567"/>
            <a:chExt cx="7091236" cy="4419771"/>
          </a:xfrm>
        </p:grpSpPr>
        <p:sp>
          <p:nvSpPr>
            <p:cNvPr id="10" name="Content Placeholder 4"/>
            <p:cNvSpPr txBox="1">
              <a:spLocks/>
            </p:cNvSpPr>
            <p:nvPr/>
          </p:nvSpPr>
          <p:spPr>
            <a:xfrm>
              <a:off x="6875303" y="2742567"/>
              <a:ext cx="6802340" cy="4419771"/>
            </a:xfrm>
            <a:prstGeom prst="rect">
              <a:avLst/>
            </a:prstGeom>
          </p:spPr>
          <p:txBody>
            <a:bodyPr vert="horz" lIns="0" tIns="44821" rIns="0" bIns="44821" rtlCol="0">
              <a:noAutofit/>
            </a:bodyPr>
            <a:lstStyle>
              <a:lvl1pPr marL="91440" indent="-9144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3529" dirty="0">
                  <a:solidFill>
                    <a:srgbClr val="17468F"/>
                  </a:solidFill>
                  <a:latin typeface="Segoe UI"/>
                </a:rPr>
                <a:t>Julie Turner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i="1" dirty="0">
                  <a:solidFill>
                    <a:srgbClr val="0071B9"/>
                  </a:solidFill>
                  <a:latin typeface="Segoe UI"/>
                </a:rPr>
                <a:t>Sympraxis Consulting/Partner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Professional developer since 1995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Working with SharePoint since 2007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r>
                <a:rPr lang="en-US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Microsoft MVP, Office Servers and Services since 2017</a:t>
              </a:r>
            </a:p>
            <a:p>
              <a:pPr marL="89639" indent="-89639" defTabSz="896386">
                <a:spcBef>
                  <a:spcPts val="2353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5"/>
                </a:rPr>
                <a:t>https://julieturner.net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6"/>
                </a:rPr>
                <a:t>https://www.linkedin.com/in/juliemturner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​ 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7"/>
                </a:rPr>
                <a:t>@jfj1997</a:t>
              </a:r>
              <a:endPara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8"/>
                </a:rPr>
                <a:t>http://bit.ly/julieturnerslides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</a:t>
              </a:r>
            </a:p>
            <a:p>
              <a:pPr marL="89639" indent="-89639" defTabSz="896386">
                <a:spcBef>
                  <a:spcPts val="1176"/>
                </a:spcBef>
                <a:spcAft>
                  <a:spcPts val="588"/>
                </a:spcAft>
                <a:buClr>
                  <a:srgbClr val="D2D37C"/>
                </a:buClr>
                <a:defRPr/>
              </a:pP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  <a:hlinkClick r:id="rId9"/>
                </a:rPr>
                <a:t>https://github.com/juliemturner/Public-Samples</a:t>
              </a:r>
              <a:r>
                <a:rPr lang="nl-NL" sz="1372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Segoe UI"/>
                </a:rPr>
                <a:t>    </a:t>
              </a:r>
              <a:endPara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  <a:p>
              <a:pPr marL="89639" indent="-89639" defTabSz="896386">
                <a:spcBef>
                  <a:spcPts val="1176"/>
                </a:spcBef>
                <a:spcAft>
                  <a:spcPts val="196"/>
                </a:spcAft>
                <a:buClr>
                  <a:srgbClr val="D2D37C"/>
                </a:buClr>
                <a:defRPr/>
              </a:pPr>
              <a:endParaRPr lang="en-US" sz="1961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Calibri" panose="020F0502020204030204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10072" y="5565838"/>
              <a:ext cx="194613" cy="19461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99218" y="5997443"/>
              <a:ext cx="197207" cy="16010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610082" y="5163849"/>
              <a:ext cx="197207" cy="19720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592876" y="6415735"/>
              <a:ext cx="197207" cy="19397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586407" y="6792240"/>
              <a:ext cx="197207" cy="197206"/>
            </a:xfrm>
            <a:prstGeom prst="rect">
              <a:avLst/>
            </a:prstGeom>
          </p:spPr>
        </p:pic>
      </p:grpSp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160309A-C896-45FE-9FB9-B8779E0379E8}"/>
              </a:ext>
            </a:extLst>
          </p:cNvPr>
          <p:cNvSpPr txBox="1">
            <a:spLocks/>
          </p:cNvSpPr>
          <p:nvPr/>
        </p:nvSpPr>
        <p:spPr>
          <a:xfrm>
            <a:off x="1165663" y="2176857"/>
            <a:ext cx="5005039" cy="4426098"/>
          </a:xfrm>
          <a:prstGeom prst="rect">
            <a:avLst/>
          </a:prstGeom>
        </p:spPr>
        <p:txBody>
          <a:bodyPr vert="horz" lIns="0" tIns="44821" rIns="0" bIns="44821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3529" dirty="0">
                <a:solidFill>
                  <a:srgbClr val="17468F"/>
                </a:solidFill>
                <a:latin typeface="Segoe UI"/>
              </a:rPr>
              <a:t>Mark Rackley</a:t>
            </a:r>
          </a:p>
          <a:p>
            <a:pPr lvl="0" algn="r">
              <a:buClr>
                <a:srgbClr val="D2D37C"/>
              </a:buClr>
              <a:defRPr/>
            </a:pPr>
            <a:r>
              <a:rPr lang="en-US" sz="1372" i="1" dirty="0">
                <a:solidFill>
                  <a:srgbClr val="0071B9"/>
                </a:solidFill>
              </a:rPr>
              <a:t>PAITT Group/Chief Strategy Officer </a:t>
            </a:r>
            <a:endParaRPr lang="en-US" sz="1372" i="1" dirty="0">
              <a:solidFill>
                <a:srgbClr val="0071B9"/>
              </a:solidFill>
              <a:latin typeface="Segoe UI"/>
            </a:endParaRPr>
          </a:p>
          <a:p>
            <a:pPr marL="89639" indent="-89639" algn="r" defTabSz="896386">
              <a:spcBef>
                <a:spcPts val="2353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Blogger, Writer, Speaker, Podcaster, Developer, Office 365 MVP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  <a:hlinkClick r:id="rId15"/>
              </a:rPr>
              <a:t>http://www.techsplaining.net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cs typeface="Segoe UI"/>
              </a:rPr>
              <a:t> 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6"/>
              </a:rPr>
              <a:t>http://.www.collabsummit.org</a:t>
            </a:r>
            <a:r>
              <a:rPr lang="en-US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 </a:t>
            </a:r>
          </a:p>
          <a:p>
            <a:pPr algn="r">
              <a:spcBef>
                <a:spcPts val="2353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7"/>
              </a:rPr>
              <a:t>http://www.markrackley.net/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8"/>
              </a:rPr>
              <a:t>https://www.linkedin.com/in/markrackley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​</a:t>
            </a:r>
          </a:p>
          <a:p>
            <a:pPr marL="89639" indent="-89639" algn="r" defTabSz="896386">
              <a:spcBef>
                <a:spcPts val="1176"/>
              </a:spcBef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19"/>
              </a:rPr>
              <a:t>@mrackley</a:t>
            </a:r>
            <a:endParaRPr lang="nl-NL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algn="r">
              <a:spcAft>
                <a:spcPts val="588"/>
              </a:spcAft>
              <a:buClr>
                <a:srgbClr val="D2D37C"/>
              </a:buClr>
              <a:defRPr/>
            </a:pP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hlinkClick r:id="rId20"/>
              </a:rPr>
              <a:t>https://slideshare.net/mrackley</a:t>
            </a: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b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</a:b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</a:rPr>
              <a:t>       </a:t>
            </a:r>
            <a:r>
              <a:rPr lang="nl-NL" sz="1372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Segoe UI"/>
                <a:hlinkClick r:id="rId21"/>
              </a:rPr>
              <a:t>https://github.com/mrackley</a:t>
            </a:r>
            <a:endParaRPr lang="en-US" sz="1372" dirty="0">
              <a:solidFill>
                <a:sysClr val="windowText" lastClr="000000">
                  <a:lumMod val="75000"/>
                  <a:lumOff val="25000"/>
                </a:sysClr>
              </a:solidFill>
              <a:latin typeface="Segoe UI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  <a:p>
            <a:pPr marL="89639" indent="-89639" algn="r" defTabSz="896386">
              <a:spcBef>
                <a:spcPts val="1176"/>
              </a:spcBef>
              <a:spcAft>
                <a:spcPts val="196"/>
              </a:spcAft>
              <a:buClr>
                <a:srgbClr val="D2D37C"/>
              </a:buClr>
              <a:defRPr/>
            </a:pPr>
            <a:endParaRPr lang="en-US" sz="1961" dirty="0">
              <a:solidFill>
                <a:sysClr val="windowText" lastClr="000000">
                  <a:lumMod val="75000"/>
                  <a:lumOff val="25000"/>
                </a:sysClr>
              </a:solidFill>
              <a:latin typeface="Calibri" panose="020F0502020204030204"/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1AD4DBFE-0408-4003-93E2-03597BD264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207" r="14374"/>
          <a:stretch>
            <a:fillRect/>
          </a:stretch>
        </p:blipFill>
        <p:spPr>
          <a:xfrm>
            <a:off x="568048" y="915374"/>
            <a:ext cx="2003274" cy="2306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200035FE-31E2-44CB-8F83-564E0D2EEEE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153962" y="2746628"/>
            <a:ext cx="445472" cy="44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3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7B41164-FD04-4F7C-B240-E5B467CC0A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/>
          </a:blip>
          <a:srcRect r="9997" b="-2"/>
          <a:stretch/>
        </p:blipFill>
        <p:spPr>
          <a:xfrm>
            <a:off x="7440639" y="1863"/>
            <a:ext cx="4751363" cy="6856138"/>
          </a:xfrm>
          <a:prstGeom prst="rect">
            <a:avLst/>
          </a:prstGeom>
          <a:noFill/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463FA38D-97D5-4D43-82F3-1E8631F27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6629400" cy="443198"/>
          </a:xfrm>
        </p:spPr>
        <p:txBody>
          <a:bodyPr/>
          <a:lstStyle/>
          <a:p>
            <a:r>
              <a:rPr lang="en-US" dirty="0"/>
              <a:t>WHY?!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AEE1E6FE-23AC-4390-BA13-79574CF13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6629400" cy="411189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dirty="0"/>
              <a:t>Open and honest discussion about the pro’s and con’s of moving to the SharePoint Framework.</a:t>
            </a:r>
          </a:p>
          <a:p>
            <a:pPr>
              <a:spcBef>
                <a:spcPts val="2400"/>
              </a:spcBef>
            </a:pPr>
            <a:r>
              <a:rPr lang="en-US" dirty="0"/>
              <a:t>Classic development methods</a:t>
            </a:r>
          </a:p>
          <a:p>
            <a:pPr>
              <a:spcBef>
                <a:spcPts val="2400"/>
              </a:spcBef>
            </a:pPr>
            <a:r>
              <a:rPr lang="en-US" dirty="0"/>
              <a:t>Getting started with </a:t>
            </a:r>
            <a:r>
              <a:rPr lang="en-US" dirty="0" err="1"/>
              <a:t>SPFx</a:t>
            </a:r>
            <a:r>
              <a:rPr lang="en-US" dirty="0"/>
              <a:t>, using JavaScript</a:t>
            </a:r>
          </a:p>
          <a:p>
            <a:pPr>
              <a:spcBef>
                <a:spcPts val="2400"/>
              </a:spcBef>
            </a:pPr>
            <a:r>
              <a:rPr lang="en-US" dirty="0"/>
              <a:t>Moving further, using TypeScript, fluent libraries, and frameworks</a:t>
            </a:r>
          </a:p>
          <a:p>
            <a:pPr>
              <a:spcBef>
                <a:spcPts val="2400"/>
              </a:spcBef>
            </a:pPr>
            <a:r>
              <a:rPr lang="en-US" dirty="0"/>
              <a:t>Deployment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2014559-784A-4646-8F31-BF195EC42040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6698A5-0D0B-484E-95EC-1558FD15EDFE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5876001-8D5D-41B7-A4C4-723AABDC1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ACFBD2D-E591-4913-BAAB-72697F96ED44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97B2F3-C6DB-475C-B913-842092C7059E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3239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678204"/>
          </a:xfrm>
        </p:spPr>
        <p:txBody>
          <a:bodyPr/>
          <a:lstStyle/>
          <a:p>
            <a:r>
              <a:rPr lang="en-US" dirty="0"/>
              <a:t>Content Editor (CEWP) or Script Editor (SEWP) Web Parts</a:t>
            </a:r>
          </a:p>
          <a:p>
            <a:endParaRPr lang="en-US" dirty="0"/>
          </a:p>
          <a:p>
            <a:r>
              <a:rPr lang="en-US" dirty="0"/>
              <a:t>Files stored in a document library or CDN</a:t>
            </a:r>
          </a:p>
          <a:p>
            <a:r>
              <a:rPr lang="en-US" dirty="0"/>
              <a:t>Can easily edit scripts in SPO Text Editor of VS Code</a:t>
            </a:r>
          </a:p>
          <a:p>
            <a:r>
              <a:rPr lang="en-US" dirty="0"/>
              <a:t>Create applications or manipulate the DOM</a:t>
            </a:r>
          </a:p>
          <a:p>
            <a:r>
              <a:rPr lang="en-US" dirty="0"/>
              <a:t>Use Rest, CSOM, or </a:t>
            </a:r>
            <a:r>
              <a:rPr lang="en-US" dirty="0" err="1"/>
              <a:t>SPServices</a:t>
            </a:r>
            <a:r>
              <a:rPr lang="en-US" dirty="0"/>
              <a:t> to interact with SharePoint sites, lists, libraries, and users</a:t>
            </a:r>
          </a:p>
          <a:p>
            <a:r>
              <a:rPr lang="en-US" dirty="0"/>
              <a:t>Works the same in SharePoint 2007, 2010, 2013, 2016, 2019, and SPO (classic mode)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Overview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613941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653293"/>
            <a:ext cx="9144000" cy="498598"/>
          </a:xfrm>
        </p:spPr>
        <p:txBody>
          <a:bodyPr/>
          <a:lstStyle/>
          <a:p>
            <a:r>
              <a:rPr lang="en-US" dirty="0"/>
              <a:t>Classic CEWP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585216" y="4347372"/>
            <a:ext cx="9144000" cy="276999"/>
          </a:xfrm>
        </p:spPr>
        <p:txBody>
          <a:bodyPr/>
          <a:lstStyle/>
          <a:p>
            <a:r>
              <a:rPr lang="en-US" dirty="0"/>
              <a:t>Demo tagline or details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BCF92F-F634-469F-A839-EC6CFF18571D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937329-021C-4F55-8AF7-92673C040957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7F8B2B-24F0-4FCF-AC29-EE9CE9AAC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319C681-6835-4604-AD6B-97C20E795A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288973-C906-44A1-A705-0076220F17CB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35680CFB-43CA-447E-823F-3E0985A6B198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8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5A9120-4D18-4F85-8684-DA5A55C52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143000"/>
            <a:ext cx="11277603" cy="4028795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Extremely fast and easy to create a solution</a:t>
            </a:r>
          </a:p>
          <a:p>
            <a:pPr lvl="1"/>
            <a:r>
              <a:rPr lang="en-US" dirty="0"/>
              <a:t>Any user who can edit a page and has rights can create a solution</a:t>
            </a:r>
          </a:p>
          <a:p>
            <a:pPr lvl="1"/>
            <a:r>
              <a:rPr lang="en-US" dirty="0"/>
              <a:t>Extremely low skill threshold</a:t>
            </a:r>
          </a:p>
          <a:p>
            <a:pPr lvl="1"/>
            <a:r>
              <a:rPr lang="en-US" dirty="0"/>
              <a:t>Tons of free JavaScript and jQuery libraries to leverage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Any user with edit rights can mess with the source code</a:t>
            </a:r>
          </a:p>
          <a:p>
            <a:pPr lvl="1"/>
            <a:r>
              <a:rPr lang="en-US" dirty="0"/>
              <a:t>Management and deployment story for code is weak (not enterprise ready)</a:t>
            </a:r>
          </a:p>
          <a:p>
            <a:pPr lvl="1"/>
            <a:r>
              <a:rPr lang="en-US" dirty="0"/>
              <a:t>Web Part property editing experience</a:t>
            </a:r>
          </a:p>
          <a:p>
            <a:pPr lvl="1"/>
            <a:r>
              <a:rPr lang="en-US" dirty="0"/>
              <a:t>Cannot deploy to modern pages</a:t>
            </a:r>
          </a:p>
          <a:p>
            <a:pPr lvl="1"/>
            <a:r>
              <a:rPr lang="en-US" dirty="0"/>
              <a:t>Teams deployment</a:t>
            </a:r>
          </a:p>
          <a:p>
            <a:pPr lvl="1"/>
            <a:r>
              <a:rPr lang="en-US" dirty="0"/>
              <a:t>Isolated web parts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537774-E5B4-482F-BB4B-E6FBE3E64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SharePoint – Pros and Cons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4BE10C-D390-48D3-ADE4-C822A0561DC4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FA102F-DE99-4CAD-A82E-B8909145AC25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169C9AF-D36B-478D-AD10-BB90A7595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7E24EDB-43EC-4890-A3F5-F9A5BE8B6F2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4D0232-D2DE-4004-9423-B83C66124C40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A1E80B30-5149-4632-8385-14EBB0A0F69E}"/>
              </a:ext>
            </a:extLst>
          </p:cNvPr>
          <p:cNvSpPr/>
          <p:nvPr/>
        </p:nvSpPr>
        <p:spPr bwMode="auto">
          <a:xfrm>
            <a:off x="11272813" y="125021"/>
            <a:ext cx="762000" cy="762000"/>
          </a:xfrm>
          <a:prstGeom prst="noSmoking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>
                <a:solidFill>
                  <a:srgbClr val="FF0000"/>
                </a:solidFill>
              </a:ln>
              <a:solidFill>
                <a:srgbClr val="FF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7431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93345" y="2083143"/>
          <a:ext cx="10458289" cy="2762288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3361593">
                  <a:extLst>
                    <a:ext uri="{9D8B030D-6E8A-4147-A177-3AD203B41FA5}">
                      <a16:colId xmlns:a16="http://schemas.microsoft.com/office/drawing/2014/main" val="3452999027"/>
                    </a:ext>
                  </a:extLst>
                </a:gridCol>
                <a:gridCol w="2315764">
                  <a:extLst>
                    <a:ext uri="{9D8B030D-6E8A-4147-A177-3AD203B41FA5}">
                      <a16:colId xmlns:a16="http://schemas.microsoft.com/office/drawing/2014/main" val="316128056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458170"/>
                    </a:ext>
                  </a:extLst>
                </a:gridCol>
                <a:gridCol w="2390466">
                  <a:extLst>
                    <a:ext uri="{9D8B030D-6E8A-4147-A177-3AD203B41FA5}">
                      <a16:colId xmlns:a16="http://schemas.microsoft.com/office/drawing/2014/main" val="2904679930"/>
                    </a:ext>
                  </a:extLst>
                </a:gridCol>
              </a:tblGrid>
              <a:tr h="808567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Widgets in one Site Collection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 in one tenant/farm, multiple site</a:t>
                      </a:r>
                      <a:r>
                        <a:rPr lang="en-US" sz="1600" baseline="0"/>
                        <a:t> collections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Widgets used across multiple tenants/farms*</a:t>
                      </a:r>
                      <a:endParaRPr lang="en-US" sz="16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b"/>
                </a:tc>
                <a:extLst>
                  <a:ext uri="{0D108BD9-81ED-4DB2-BD59-A6C34878D82A}">
                    <a16:rowId xmlns:a16="http://schemas.microsoft.com/office/drawing/2014/main" val="1793757057"/>
                  </a:ext>
                </a:extLst>
              </a:tr>
              <a:tr h="56952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site collection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1689977145"/>
                  </a:ext>
                </a:extLst>
              </a:tr>
              <a:tr h="53729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tenant app catalog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2250511089"/>
                  </a:ext>
                </a:extLst>
              </a:tr>
              <a:tr h="808567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Deploy to CDN (Azure, AWS, dedicated server, other commercial CDN provider…)**</a:t>
                      </a:r>
                    </a:p>
                  </a:txBody>
                  <a:tcPr marL="91427" marR="91427" marT="45713" marB="45713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O</a:t>
                      </a:r>
                    </a:p>
                  </a:txBody>
                  <a:tcPr marL="91427" marR="91427" marT="45713" marB="4571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sym typeface="Wingdings" panose="05000000000000000000" pitchFamily="2" charset="2"/>
                        </a:rPr>
                        <a:t>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27" marR="91427" marT="45713" marB="45713" anchor="ctr"/>
                </a:tc>
                <a:extLst>
                  <a:ext uri="{0D108BD9-81ED-4DB2-BD59-A6C34878D82A}">
                    <a16:rowId xmlns:a16="http://schemas.microsoft.com/office/drawing/2014/main" val="439707840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flipH="1">
            <a:off x="493345" y="5027491"/>
            <a:ext cx="10458290" cy="6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17" indent="-171417">
              <a:buFont typeface="Wingdings" panose="05000000000000000000" pitchFamily="2" charset="2"/>
              <a:buChar char="ü"/>
            </a:pPr>
            <a:r>
              <a:rPr lang="en-US" sz="1176" dirty="0">
                <a:sym typeface="Wingdings" panose="05000000000000000000" pitchFamily="2" charset="2"/>
              </a:rPr>
              <a:t>- Good solution     O – Optional solution, potentially overkill     X – Not a viable/good choice</a:t>
            </a:r>
          </a:p>
          <a:p>
            <a:r>
              <a:rPr lang="en-US" sz="1176" dirty="0">
                <a:sym typeface="Wingdings" panose="05000000000000000000" pitchFamily="2" charset="2"/>
              </a:rPr>
              <a:t>* - Not referencing any code that would be part of a commercial solution.</a:t>
            </a:r>
          </a:p>
          <a:p>
            <a:r>
              <a:rPr lang="en-US" sz="1176" dirty="0"/>
              <a:t>** - CDNs or Content Delivery Networks allow “content” to be made highly available to end users everywhere.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Where Should I Put My Stuff?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82790D-D7BD-4A34-BE9E-627C1DE6D025}"/>
              </a:ext>
            </a:extLst>
          </p:cNvPr>
          <p:cNvGrpSpPr/>
          <p:nvPr/>
        </p:nvGrpSpPr>
        <p:grpSpPr>
          <a:xfrm>
            <a:off x="10166155" y="6088416"/>
            <a:ext cx="1868658" cy="644563"/>
            <a:chOff x="10333037" y="6302863"/>
            <a:chExt cx="1906128" cy="6574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C969C7-0089-45B3-B5DB-154B5E3FEC03}"/>
                </a:ext>
              </a:extLst>
            </p:cNvPr>
            <p:cNvSpPr/>
            <p:nvPr/>
          </p:nvSpPr>
          <p:spPr>
            <a:xfrm>
              <a:off x="10333037" y="6317472"/>
              <a:ext cx="1894357" cy="628271"/>
            </a:xfrm>
            <a:prstGeom prst="rect">
              <a:avLst/>
            </a:prstGeom>
            <a:solidFill>
              <a:srgbClr val="6CAD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>
                <a:solidFill>
                  <a:srgbClr val="6CADDE"/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238BD3C-0044-4ED2-B653-92856E75E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038" y="6319491"/>
              <a:ext cx="553412" cy="61144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D1E420-F304-4D22-BED5-1CB95483FFFB}"/>
                </a:ext>
              </a:extLst>
            </p:cNvPr>
            <p:cNvCxnSpPr>
              <a:cxnSpLocks/>
            </p:cNvCxnSpPr>
            <p:nvPr/>
          </p:nvCxnSpPr>
          <p:spPr>
            <a:xfrm>
              <a:off x="10871233" y="6319491"/>
              <a:ext cx="0" cy="61144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2962D6-9863-432E-9122-4BDD57D43056}"/>
                </a:ext>
              </a:extLst>
            </p:cNvPr>
            <p:cNvSpPr txBox="1"/>
            <p:nvPr/>
          </p:nvSpPr>
          <p:spPr>
            <a:xfrm>
              <a:off x="10883004" y="6302863"/>
              <a:ext cx="1356161" cy="6574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@</a:t>
              </a:r>
              <a:r>
                <a:rPr lang="en-US" sz="1200" dirty="0" err="1">
                  <a:solidFill>
                    <a:schemeClr val="bg1"/>
                  </a:solidFill>
                </a:rPr>
                <a:t>mrackley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@JFJ1997</a:t>
              </a:r>
              <a:br>
                <a:rPr lang="en-US" sz="1200" dirty="0">
                  <a:solidFill>
                    <a:schemeClr val="bg1"/>
                  </a:solidFill>
                </a:rPr>
              </a:br>
              <a:r>
                <a:rPr lang="en-US" sz="1200" dirty="0">
                  <a:solidFill>
                    <a:schemeClr val="bg1"/>
                  </a:solidFill>
                </a:rPr>
                <a:t>#SPC19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07603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OYS 2019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1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77266086-8133-486C-99F4-55457BEB0969}"/>
    </a:ext>
  </a:extLst>
</a:theme>
</file>

<file path=ppt/theme/theme2.xml><?xml version="1.0" encoding="utf-8"?>
<a:theme xmlns:a="http://schemas.openxmlformats.org/drawingml/2006/main" name="Microsoft 365 PPT Template - 2018">
  <a:themeElements>
    <a:clrScheme name="SOY 2019 Template Colors">
      <a:dk1>
        <a:srgbClr val="000000"/>
      </a:dk1>
      <a:lt1>
        <a:srgbClr val="FFFFFF"/>
      </a:lt1>
      <a:dk2>
        <a:srgbClr val="282828"/>
      </a:dk2>
      <a:lt2>
        <a:srgbClr val="E6E6E6"/>
      </a:lt2>
      <a:accent1>
        <a:srgbClr val="0078D4"/>
      </a:accent1>
      <a:accent2>
        <a:srgbClr val="00BCF2"/>
      </a:accent2>
      <a:accent3>
        <a:srgbClr val="282828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M365 2019 Heavy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46304" tIns="146304" rIns="146304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600" dirty="0" err="1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46304" tIns="146304" rIns="146304" bIns="146304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26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SOYS Template 2019.potx" id="{62FFED96-2D9C-42AF-BC7A-D1700D20612F}" vid="{40AD06AD-B21F-490B-B745-796A7F5A7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D88DB75E3B554F9610F55A7554EF56" ma:contentTypeVersion="12" ma:contentTypeDescription="Create a new document." ma:contentTypeScope="" ma:versionID="c6ab1e93a4990a6ce287f41791d13929">
  <xsd:schema xmlns:xsd="http://www.w3.org/2001/XMLSchema" xmlns:xs="http://www.w3.org/2001/XMLSchema" xmlns:p="http://schemas.microsoft.com/office/2006/metadata/properties" xmlns:ns2="4f9085f5-062c-4f26-b86e-c2d3d92846fe" xmlns:ns3="cdf28a4e-bfde-4e1e-baae-62d4687ad87c" targetNamespace="http://schemas.microsoft.com/office/2006/metadata/properties" ma:root="true" ma:fieldsID="a208d56fb665e0873852db5718e210e0" ns2:_="" ns3:_="">
    <xsd:import namespace="4f9085f5-062c-4f26-b86e-c2d3d92846fe"/>
    <xsd:import namespace="cdf28a4e-bfde-4e1e-baae-62d4687ad8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085f5-062c-4f26-b86e-c2d3d92846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28a4e-bfde-4e1e-baae-62d4687ad87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cdf28a4e-bfde-4e1e-baae-62d4687ad87c">
      <UserInfo>
        <DisplayName>Kathrine Hammervold</DisplayName>
        <AccountId>927</AccountId>
        <AccountType/>
      </UserInfo>
    </SharedWithUsers>
    <MediaServiceKeyPoints xmlns="4f9085f5-062c-4f26-b86e-c2d3d92846fe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FABA6-61CE-4ABC-BF29-14F9239FA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085f5-062c-4f26-b86e-c2d3d92846fe"/>
    <ds:schemaRef ds:uri="cdf28a4e-bfde-4e1e-baae-62d4687ad8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cdf28a4e-bfde-4e1e-baae-62d4687ad87c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4f9085f5-062c-4f26-b86e-c2d3d92846f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1872</Words>
  <Application>Microsoft Office PowerPoint</Application>
  <PresentationFormat>Widescreen</PresentationFormat>
  <Paragraphs>325</Paragraphs>
  <Slides>25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Consolas</vt:lpstr>
      <vt:lpstr>Segoe UI</vt:lpstr>
      <vt:lpstr>Segoe UI Light</vt:lpstr>
      <vt:lpstr>Segoe UI Semibold</vt:lpstr>
      <vt:lpstr>Segoe UI Semilight</vt:lpstr>
      <vt:lpstr>Wingdings</vt:lpstr>
      <vt:lpstr>SOYS 2019</vt:lpstr>
      <vt:lpstr>Microsoft 365 PPT Template - 2018</vt:lpstr>
      <vt:lpstr>PowerPoint Presentation</vt:lpstr>
      <vt:lpstr>Anything you can do; I can do better... Embracing the SharePoint Framework</vt:lpstr>
      <vt:lpstr>Session code</vt:lpstr>
      <vt:lpstr>PowerPoint Presentation</vt:lpstr>
      <vt:lpstr>WHY?!</vt:lpstr>
      <vt:lpstr>Classic SharePoint – Overview</vt:lpstr>
      <vt:lpstr>Classic CEWP</vt:lpstr>
      <vt:lpstr>Classic SharePoint – Pros and Cons</vt:lpstr>
      <vt:lpstr>Where Should I Put My Stuff?</vt:lpstr>
      <vt:lpstr>SharePoint Framework – Overview</vt:lpstr>
      <vt:lpstr>Convert to SPFx</vt:lpstr>
      <vt:lpstr>JavaScript SPFx – Pros and Cons</vt:lpstr>
      <vt:lpstr>What is Typescript?</vt:lpstr>
      <vt:lpstr>How many mistakes can you find?</vt:lpstr>
      <vt:lpstr>How many mistakes can you find?</vt:lpstr>
      <vt:lpstr>(1) Type Annotations</vt:lpstr>
      <vt:lpstr>(2) ES6 Compatibility</vt:lpstr>
      <vt:lpstr>(3) Classes and Interfaces</vt:lpstr>
      <vt:lpstr>PnPJS</vt:lpstr>
      <vt:lpstr>Async/Await</vt:lpstr>
      <vt:lpstr>SPFx with Typescript/PnPJS</vt:lpstr>
      <vt:lpstr>SharePoint Framework modern tooling – Pros and Cons</vt:lpstr>
      <vt:lpstr>Deployment – Pros and Cons</vt:lpstr>
      <vt:lpstr>Thank you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Turner</dc:creator>
  <cp:lastModifiedBy>Julie Turner</cp:lastModifiedBy>
  <cp:revision>22</cp:revision>
  <dcterms:created xsi:type="dcterms:W3CDTF">2019-05-13T15:28:55Z</dcterms:created>
  <dcterms:modified xsi:type="dcterms:W3CDTF">2019-05-16T14:38:16Z</dcterms:modified>
</cp:coreProperties>
</file>